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bookmarkIdSeed="3">
  <p:sldMasterIdLst>
    <p:sldMasterId id="2147483648" r:id="rId1"/>
  </p:sldMasterIdLst>
  <p:sldIdLst>
    <p:sldId id="256" r:id="rId2"/>
    <p:sldId id="338" r:id="rId3"/>
    <p:sldId id="318" r:id="rId4"/>
    <p:sldId id="343" r:id="rId5"/>
    <p:sldId id="345" r:id="rId6"/>
    <p:sldId id="346" r:id="rId7"/>
    <p:sldId id="347" r:id="rId8"/>
    <p:sldId id="348" r:id="rId9"/>
    <p:sldId id="349" r:id="rId10"/>
    <p:sldId id="350" r:id="rId11"/>
    <p:sldId id="351" r:id="rId12"/>
    <p:sldId id="352" r:id="rId13"/>
    <p:sldId id="353" r:id="rId14"/>
    <p:sldId id="354" r:id="rId15"/>
    <p:sldId id="355" r:id="rId16"/>
    <p:sldId id="356" r:id="rId17"/>
  </p:sldIdLst>
  <p:sldSz cx="12192000" cy="6858000"/>
  <p:notesSz cx="6858000" cy="9144000"/>
  <p:defaultTextStyle>
    <a:defPPr>
      <a:defRPr lang="en-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1"/>
    <p:restoredTop sz="96208"/>
  </p:normalViewPr>
  <p:slideViewPr>
    <p:cSldViewPr snapToGrid="0" snapToObjects="1">
      <p:cViewPr varScale="1">
        <p:scale>
          <a:sx n="66" d="100"/>
          <a:sy n="66" d="100"/>
        </p:scale>
        <p:origin x="654"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93958B-FBD4-B74F-B45D-C4E506D3818B}"/>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SE"/>
          </a:p>
        </p:txBody>
      </p:sp>
      <p:sp>
        <p:nvSpPr>
          <p:cNvPr id="3" name="Subtitle 2">
            <a:extLst>
              <a:ext uri="{FF2B5EF4-FFF2-40B4-BE49-F238E27FC236}">
                <a16:creationId xmlns:a16="http://schemas.microsoft.com/office/drawing/2014/main" id="{A19514B2-F826-7E47-B428-2910E8D9155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SE"/>
          </a:p>
        </p:txBody>
      </p:sp>
      <p:sp>
        <p:nvSpPr>
          <p:cNvPr id="4" name="Date Placeholder 3">
            <a:extLst>
              <a:ext uri="{FF2B5EF4-FFF2-40B4-BE49-F238E27FC236}">
                <a16:creationId xmlns:a16="http://schemas.microsoft.com/office/drawing/2014/main" id="{96183C91-1B19-5F4E-8FA4-88FF41927FFB}"/>
              </a:ext>
            </a:extLst>
          </p:cNvPr>
          <p:cNvSpPr>
            <a:spLocks noGrp="1"/>
          </p:cNvSpPr>
          <p:nvPr>
            <p:ph type="dt" sz="half" idx="10"/>
          </p:nvPr>
        </p:nvSpPr>
        <p:spPr/>
        <p:txBody>
          <a:bodyPr/>
          <a:lstStyle/>
          <a:p>
            <a:fld id="{24192DDC-E1C5-3941-9427-939505731270}" type="datetimeFigureOut">
              <a:rPr lang="en-SE" smtClean="0"/>
              <a:t>11/14/2020</a:t>
            </a:fld>
            <a:endParaRPr lang="en-SE"/>
          </a:p>
        </p:txBody>
      </p:sp>
      <p:sp>
        <p:nvSpPr>
          <p:cNvPr id="5" name="Footer Placeholder 4">
            <a:extLst>
              <a:ext uri="{FF2B5EF4-FFF2-40B4-BE49-F238E27FC236}">
                <a16:creationId xmlns:a16="http://schemas.microsoft.com/office/drawing/2014/main" id="{4FDE3D5B-D515-2B47-92AB-D1E6C87DF060}"/>
              </a:ext>
            </a:extLst>
          </p:cNvPr>
          <p:cNvSpPr>
            <a:spLocks noGrp="1"/>
          </p:cNvSpPr>
          <p:nvPr>
            <p:ph type="ftr" sz="quarter" idx="11"/>
          </p:nvPr>
        </p:nvSpPr>
        <p:spPr/>
        <p:txBody>
          <a:bodyPr/>
          <a:lstStyle/>
          <a:p>
            <a:endParaRPr lang="en-SE"/>
          </a:p>
        </p:txBody>
      </p:sp>
      <p:sp>
        <p:nvSpPr>
          <p:cNvPr id="6" name="Slide Number Placeholder 5">
            <a:extLst>
              <a:ext uri="{FF2B5EF4-FFF2-40B4-BE49-F238E27FC236}">
                <a16:creationId xmlns:a16="http://schemas.microsoft.com/office/drawing/2014/main" id="{0A4B93BC-7E69-0340-99CD-027314D6743D}"/>
              </a:ext>
            </a:extLst>
          </p:cNvPr>
          <p:cNvSpPr>
            <a:spLocks noGrp="1"/>
          </p:cNvSpPr>
          <p:nvPr>
            <p:ph type="sldNum" sz="quarter" idx="12"/>
          </p:nvPr>
        </p:nvSpPr>
        <p:spPr/>
        <p:txBody>
          <a:bodyPr/>
          <a:lstStyle/>
          <a:p>
            <a:fld id="{3CB39049-7964-3E4C-A813-0E8749F95D8F}" type="slidenum">
              <a:rPr lang="en-SE" smtClean="0"/>
              <a:t>‹#›</a:t>
            </a:fld>
            <a:endParaRPr lang="en-SE"/>
          </a:p>
        </p:txBody>
      </p:sp>
    </p:spTree>
    <p:extLst>
      <p:ext uri="{BB962C8B-B14F-4D97-AF65-F5344CB8AC3E}">
        <p14:creationId xmlns:p14="http://schemas.microsoft.com/office/powerpoint/2010/main" val="19604494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F988C2-21E4-4247-B7D0-B7C31EC592DF}"/>
              </a:ext>
            </a:extLst>
          </p:cNvPr>
          <p:cNvSpPr>
            <a:spLocks noGrp="1"/>
          </p:cNvSpPr>
          <p:nvPr>
            <p:ph type="title"/>
          </p:nvPr>
        </p:nvSpPr>
        <p:spPr/>
        <p:txBody>
          <a:bodyPr/>
          <a:lstStyle/>
          <a:p>
            <a:r>
              <a:rPr lang="en-GB"/>
              <a:t>Click to edit Master title style</a:t>
            </a:r>
            <a:endParaRPr lang="en-SE"/>
          </a:p>
        </p:txBody>
      </p:sp>
      <p:sp>
        <p:nvSpPr>
          <p:cNvPr id="3" name="Vertical Text Placeholder 2">
            <a:extLst>
              <a:ext uri="{FF2B5EF4-FFF2-40B4-BE49-F238E27FC236}">
                <a16:creationId xmlns:a16="http://schemas.microsoft.com/office/drawing/2014/main" id="{34FF35BB-53FF-0E4B-9245-BB00FFAB8E23}"/>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SE"/>
          </a:p>
        </p:txBody>
      </p:sp>
      <p:sp>
        <p:nvSpPr>
          <p:cNvPr id="4" name="Date Placeholder 3">
            <a:extLst>
              <a:ext uri="{FF2B5EF4-FFF2-40B4-BE49-F238E27FC236}">
                <a16:creationId xmlns:a16="http://schemas.microsoft.com/office/drawing/2014/main" id="{418CD215-D2E6-484D-AD9D-18ABC071C770}"/>
              </a:ext>
            </a:extLst>
          </p:cNvPr>
          <p:cNvSpPr>
            <a:spLocks noGrp="1"/>
          </p:cNvSpPr>
          <p:nvPr>
            <p:ph type="dt" sz="half" idx="10"/>
          </p:nvPr>
        </p:nvSpPr>
        <p:spPr/>
        <p:txBody>
          <a:bodyPr/>
          <a:lstStyle/>
          <a:p>
            <a:fld id="{24192DDC-E1C5-3941-9427-939505731270}" type="datetimeFigureOut">
              <a:rPr lang="en-SE" smtClean="0"/>
              <a:t>11/14/2020</a:t>
            </a:fld>
            <a:endParaRPr lang="en-SE"/>
          </a:p>
        </p:txBody>
      </p:sp>
      <p:sp>
        <p:nvSpPr>
          <p:cNvPr id="5" name="Footer Placeholder 4">
            <a:extLst>
              <a:ext uri="{FF2B5EF4-FFF2-40B4-BE49-F238E27FC236}">
                <a16:creationId xmlns:a16="http://schemas.microsoft.com/office/drawing/2014/main" id="{ACB5F613-4195-2D42-994E-225868922D3F}"/>
              </a:ext>
            </a:extLst>
          </p:cNvPr>
          <p:cNvSpPr>
            <a:spLocks noGrp="1"/>
          </p:cNvSpPr>
          <p:nvPr>
            <p:ph type="ftr" sz="quarter" idx="11"/>
          </p:nvPr>
        </p:nvSpPr>
        <p:spPr/>
        <p:txBody>
          <a:bodyPr/>
          <a:lstStyle/>
          <a:p>
            <a:endParaRPr lang="en-SE"/>
          </a:p>
        </p:txBody>
      </p:sp>
      <p:sp>
        <p:nvSpPr>
          <p:cNvPr id="6" name="Slide Number Placeholder 5">
            <a:extLst>
              <a:ext uri="{FF2B5EF4-FFF2-40B4-BE49-F238E27FC236}">
                <a16:creationId xmlns:a16="http://schemas.microsoft.com/office/drawing/2014/main" id="{7B9377E3-0B0F-1040-AA1A-A48C45242024}"/>
              </a:ext>
            </a:extLst>
          </p:cNvPr>
          <p:cNvSpPr>
            <a:spLocks noGrp="1"/>
          </p:cNvSpPr>
          <p:nvPr>
            <p:ph type="sldNum" sz="quarter" idx="12"/>
          </p:nvPr>
        </p:nvSpPr>
        <p:spPr/>
        <p:txBody>
          <a:bodyPr/>
          <a:lstStyle/>
          <a:p>
            <a:fld id="{3CB39049-7964-3E4C-A813-0E8749F95D8F}" type="slidenum">
              <a:rPr lang="en-SE" smtClean="0"/>
              <a:t>‹#›</a:t>
            </a:fld>
            <a:endParaRPr lang="en-SE"/>
          </a:p>
        </p:txBody>
      </p:sp>
    </p:spTree>
    <p:extLst>
      <p:ext uri="{BB962C8B-B14F-4D97-AF65-F5344CB8AC3E}">
        <p14:creationId xmlns:p14="http://schemas.microsoft.com/office/powerpoint/2010/main" val="42412680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D7CF585-31E1-754B-856A-43FD6514C912}"/>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SE"/>
          </a:p>
        </p:txBody>
      </p:sp>
      <p:sp>
        <p:nvSpPr>
          <p:cNvPr id="3" name="Vertical Text Placeholder 2">
            <a:extLst>
              <a:ext uri="{FF2B5EF4-FFF2-40B4-BE49-F238E27FC236}">
                <a16:creationId xmlns:a16="http://schemas.microsoft.com/office/drawing/2014/main" id="{9CB34CEA-92F0-AC4B-91CE-C79C09B4C70B}"/>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SE"/>
          </a:p>
        </p:txBody>
      </p:sp>
      <p:sp>
        <p:nvSpPr>
          <p:cNvPr id="4" name="Date Placeholder 3">
            <a:extLst>
              <a:ext uri="{FF2B5EF4-FFF2-40B4-BE49-F238E27FC236}">
                <a16:creationId xmlns:a16="http://schemas.microsoft.com/office/drawing/2014/main" id="{9B4A91A3-E0C1-4C4C-8EB3-652411520B30}"/>
              </a:ext>
            </a:extLst>
          </p:cNvPr>
          <p:cNvSpPr>
            <a:spLocks noGrp="1"/>
          </p:cNvSpPr>
          <p:nvPr>
            <p:ph type="dt" sz="half" idx="10"/>
          </p:nvPr>
        </p:nvSpPr>
        <p:spPr/>
        <p:txBody>
          <a:bodyPr/>
          <a:lstStyle/>
          <a:p>
            <a:fld id="{24192DDC-E1C5-3941-9427-939505731270}" type="datetimeFigureOut">
              <a:rPr lang="en-SE" smtClean="0"/>
              <a:t>11/14/2020</a:t>
            </a:fld>
            <a:endParaRPr lang="en-SE"/>
          </a:p>
        </p:txBody>
      </p:sp>
      <p:sp>
        <p:nvSpPr>
          <p:cNvPr id="5" name="Footer Placeholder 4">
            <a:extLst>
              <a:ext uri="{FF2B5EF4-FFF2-40B4-BE49-F238E27FC236}">
                <a16:creationId xmlns:a16="http://schemas.microsoft.com/office/drawing/2014/main" id="{5BA5AD39-89C6-C44C-B2EF-138969F2B2CB}"/>
              </a:ext>
            </a:extLst>
          </p:cNvPr>
          <p:cNvSpPr>
            <a:spLocks noGrp="1"/>
          </p:cNvSpPr>
          <p:nvPr>
            <p:ph type="ftr" sz="quarter" idx="11"/>
          </p:nvPr>
        </p:nvSpPr>
        <p:spPr/>
        <p:txBody>
          <a:bodyPr/>
          <a:lstStyle/>
          <a:p>
            <a:endParaRPr lang="en-SE"/>
          </a:p>
        </p:txBody>
      </p:sp>
      <p:sp>
        <p:nvSpPr>
          <p:cNvPr id="6" name="Slide Number Placeholder 5">
            <a:extLst>
              <a:ext uri="{FF2B5EF4-FFF2-40B4-BE49-F238E27FC236}">
                <a16:creationId xmlns:a16="http://schemas.microsoft.com/office/drawing/2014/main" id="{EA2A68CB-90BD-D847-B164-A9F60954140B}"/>
              </a:ext>
            </a:extLst>
          </p:cNvPr>
          <p:cNvSpPr>
            <a:spLocks noGrp="1"/>
          </p:cNvSpPr>
          <p:nvPr>
            <p:ph type="sldNum" sz="quarter" idx="12"/>
          </p:nvPr>
        </p:nvSpPr>
        <p:spPr/>
        <p:txBody>
          <a:bodyPr/>
          <a:lstStyle/>
          <a:p>
            <a:fld id="{3CB39049-7964-3E4C-A813-0E8749F95D8F}" type="slidenum">
              <a:rPr lang="en-SE" smtClean="0"/>
              <a:t>‹#›</a:t>
            </a:fld>
            <a:endParaRPr lang="en-SE"/>
          </a:p>
        </p:txBody>
      </p:sp>
    </p:spTree>
    <p:extLst>
      <p:ext uri="{BB962C8B-B14F-4D97-AF65-F5344CB8AC3E}">
        <p14:creationId xmlns:p14="http://schemas.microsoft.com/office/powerpoint/2010/main" val="6513300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6FE725-EE52-D446-B5DE-63E2C3AB738F}"/>
              </a:ext>
            </a:extLst>
          </p:cNvPr>
          <p:cNvSpPr>
            <a:spLocks noGrp="1"/>
          </p:cNvSpPr>
          <p:nvPr>
            <p:ph type="title"/>
          </p:nvPr>
        </p:nvSpPr>
        <p:spPr/>
        <p:txBody>
          <a:bodyPr/>
          <a:lstStyle/>
          <a:p>
            <a:r>
              <a:rPr lang="en-GB"/>
              <a:t>Click to edit Master title style</a:t>
            </a:r>
            <a:endParaRPr lang="en-SE"/>
          </a:p>
        </p:txBody>
      </p:sp>
      <p:sp>
        <p:nvSpPr>
          <p:cNvPr id="3" name="Content Placeholder 2">
            <a:extLst>
              <a:ext uri="{FF2B5EF4-FFF2-40B4-BE49-F238E27FC236}">
                <a16:creationId xmlns:a16="http://schemas.microsoft.com/office/drawing/2014/main" id="{7EDBD7F6-3F0E-034E-8AC8-152FC89C3C47}"/>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SE"/>
          </a:p>
        </p:txBody>
      </p:sp>
      <p:sp>
        <p:nvSpPr>
          <p:cNvPr id="4" name="Date Placeholder 3">
            <a:extLst>
              <a:ext uri="{FF2B5EF4-FFF2-40B4-BE49-F238E27FC236}">
                <a16:creationId xmlns:a16="http://schemas.microsoft.com/office/drawing/2014/main" id="{B22E8F76-A98A-B74B-AB52-FDB20C99ADBD}"/>
              </a:ext>
            </a:extLst>
          </p:cNvPr>
          <p:cNvSpPr>
            <a:spLocks noGrp="1"/>
          </p:cNvSpPr>
          <p:nvPr>
            <p:ph type="dt" sz="half" idx="10"/>
          </p:nvPr>
        </p:nvSpPr>
        <p:spPr/>
        <p:txBody>
          <a:bodyPr/>
          <a:lstStyle/>
          <a:p>
            <a:fld id="{24192DDC-E1C5-3941-9427-939505731270}" type="datetimeFigureOut">
              <a:rPr lang="en-SE" smtClean="0"/>
              <a:t>11/14/2020</a:t>
            </a:fld>
            <a:endParaRPr lang="en-SE"/>
          </a:p>
        </p:txBody>
      </p:sp>
      <p:sp>
        <p:nvSpPr>
          <p:cNvPr id="5" name="Footer Placeholder 4">
            <a:extLst>
              <a:ext uri="{FF2B5EF4-FFF2-40B4-BE49-F238E27FC236}">
                <a16:creationId xmlns:a16="http://schemas.microsoft.com/office/drawing/2014/main" id="{EC90F16A-A280-5148-8B95-96FAED5A09BD}"/>
              </a:ext>
            </a:extLst>
          </p:cNvPr>
          <p:cNvSpPr>
            <a:spLocks noGrp="1"/>
          </p:cNvSpPr>
          <p:nvPr>
            <p:ph type="ftr" sz="quarter" idx="11"/>
          </p:nvPr>
        </p:nvSpPr>
        <p:spPr/>
        <p:txBody>
          <a:bodyPr/>
          <a:lstStyle/>
          <a:p>
            <a:endParaRPr lang="en-SE"/>
          </a:p>
        </p:txBody>
      </p:sp>
      <p:sp>
        <p:nvSpPr>
          <p:cNvPr id="6" name="Slide Number Placeholder 5">
            <a:extLst>
              <a:ext uri="{FF2B5EF4-FFF2-40B4-BE49-F238E27FC236}">
                <a16:creationId xmlns:a16="http://schemas.microsoft.com/office/drawing/2014/main" id="{DC9C2B2D-2A8B-994E-9C93-1B44F6B7478D}"/>
              </a:ext>
            </a:extLst>
          </p:cNvPr>
          <p:cNvSpPr>
            <a:spLocks noGrp="1"/>
          </p:cNvSpPr>
          <p:nvPr>
            <p:ph type="sldNum" sz="quarter" idx="12"/>
          </p:nvPr>
        </p:nvSpPr>
        <p:spPr/>
        <p:txBody>
          <a:bodyPr/>
          <a:lstStyle/>
          <a:p>
            <a:fld id="{3CB39049-7964-3E4C-A813-0E8749F95D8F}" type="slidenum">
              <a:rPr lang="en-SE" smtClean="0"/>
              <a:t>‹#›</a:t>
            </a:fld>
            <a:endParaRPr lang="en-SE"/>
          </a:p>
        </p:txBody>
      </p:sp>
    </p:spTree>
    <p:extLst>
      <p:ext uri="{BB962C8B-B14F-4D97-AF65-F5344CB8AC3E}">
        <p14:creationId xmlns:p14="http://schemas.microsoft.com/office/powerpoint/2010/main" val="6843038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5B6E68-3879-DF45-8880-A6564F0B260B}"/>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SE"/>
          </a:p>
        </p:txBody>
      </p:sp>
      <p:sp>
        <p:nvSpPr>
          <p:cNvPr id="3" name="Text Placeholder 2">
            <a:extLst>
              <a:ext uri="{FF2B5EF4-FFF2-40B4-BE49-F238E27FC236}">
                <a16:creationId xmlns:a16="http://schemas.microsoft.com/office/drawing/2014/main" id="{0F73FF39-027F-2445-AD70-65E5385DD23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F33CBF48-40C8-AD47-9EBD-CD356CBDE0F5}"/>
              </a:ext>
            </a:extLst>
          </p:cNvPr>
          <p:cNvSpPr>
            <a:spLocks noGrp="1"/>
          </p:cNvSpPr>
          <p:nvPr>
            <p:ph type="dt" sz="half" idx="10"/>
          </p:nvPr>
        </p:nvSpPr>
        <p:spPr/>
        <p:txBody>
          <a:bodyPr/>
          <a:lstStyle/>
          <a:p>
            <a:fld id="{24192DDC-E1C5-3941-9427-939505731270}" type="datetimeFigureOut">
              <a:rPr lang="en-SE" smtClean="0"/>
              <a:t>11/14/2020</a:t>
            </a:fld>
            <a:endParaRPr lang="en-SE"/>
          </a:p>
        </p:txBody>
      </p:sp>
      <p:sp>
        <p:nvSpPr>
          <p:cNvPr id="5" name="Footer Placeholder 4">
            <a:extLst>
              <a:ext uri="{FF2B5EF4-FFF2-40B4-BE49-F238E27FC236}">
                <a16:creationId xmlns:a16="http://schemas.microsoft.com/office/drawing/2014/main" id="{7153D1F7-7419-2B49-AAD2-E5999C18BDFA}"/>
              </a:ext>
            </a:extLst>
          </p:cNvPr>
          <p:cNvSpPr>
            <a:spLocks noGrp="1"/>
          </p:cNvSpPr>
          <p:nvPr>
            <p:ph type="ftr" sz="quarter" idx="11"/>
          </p:nvPr>
        </p:nvSpPr>
        <p:spPr/>
        <p:txBody>
          <a:bodyPr/>
          <a:lstStyle/>
          <a:p>
            <a:endParaRPr lang="en-SE"/>
          </a:p>
        </p:txBody>
      </p:sp>
      <p:sp>
        <p:nvSpPr>
          <p:cNvPr id="6" name="Slide Number Placeholder 5">
            <a:extLst>
              <a:ext uri="{FF2B5EF4-FFF2-40B4-BE49-F238E27FC236}">
                <a16:creationId xmlns:a16="http://schemas.microsoft.com/office/drawing/2014/main" id="{C4F8E671-B602-8A40-B24B-23EAFD19E914}"/>
              </a:ext>
            </a:extLst>
          </p:cNvPr>
          <p:cNvSpPr>
            <a:spLocks noGrp="1"/>
          </p:cNvSpPr>
          <p:nvPr>
            <p:ph type="sldNum" sz="quarter" idx="12"/>
          </p:nvPr>
        </p:nvSpPr>
        <p:spPr/>
        <p:txBody>
          <a:bodyPr/>
          <a:lstStyle/>
          <a:p>
            <a:fld id="{3CB39049-7964-3E4C-A813-0E8749F95D8F}" type="slidenum">
              <a:rPr lang="en-SE" smtClean="0"/>
              <a:t>‹#›</a:t>
            </a:fld>
            <a:endParaRPr lang="en-SE"/>
          </a:p>
        </p:txBody>
      </p:sp>
    </p:spTree>
    <p:extLst>
      <p:ext uri="{BB962C8B-B14F-4D97-AF65-F5344CB8AC3E}">
        <p14:creationId xmlns:p14="http://schemas.microsoft.com/office/powerpoint/2010/main" val="8972884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A76FBE-39C3-E240-BB04-5275785252AF}"/>
              </a:ext>
            </a:extLst>
          </p:cNvPr>
          <p:cNvSpPr>
            <a:spLocks noGrp="1"/>
          </p:cNvSpPr>
          <p:nvPr>
            <p:ph type="title"/>
          </p:nvPr>
        </p:nvSpPr>
        <p:spPr/>
        <p:txBody>
          <a:bodyPr/>
          <a:lstStyle/>
          <a:p>
            <a:r>
              <a:rPr lang="en-GB"/>
              <a:t>Click to edit Master title style</a:t>
            </a:r>
            <a:endParaRPr lang="en-SE"/>
          </a:p>
        </p:txBody>
      </p:sp>
      <p:sp>
        <p:nvSpPr>
          <p:cNvPr id="3" name="Content Placeholder 2">
            <a:extLst>
              <a:ext uri="{FF2B5EF4-FFF2-40B4-BE49-F238E27FC236}">
                <a16:creationId xmlns:a16="http://schemas.microsoft.com/office/drawing/2014/main" id="{5AA2D85A-1EA8-3643-9108-C7E768F47FE1}"/>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SE"/>
          </a:p>
        </p:txBody>
      </p:sp>
      <p:sp>
        <p:nvSpPr>
          <p:cNvPr id="4" name="Content Placeholder 3">
            <a:extLst>
              <a:ext uri="{FF2B5EF4-FFF2-40B4-BE49-F238E27FC236}">
                <a16:creationId xmlns:a16="http://schemas.microsoft.com/office/drawing/2014/main" id="{DDFBFFA0-DBE6-1640-B0E2-E72E164D2A14}"/>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SE"/>
          </a:p>
        </p:txBody>
      </p:sp>
      <p:sp>
        <p:nvSpPr>
          <p:cNvPr id="5" name="Date Placeholder 4">
            <a:extLst>
              <a:ext uri="{FF2B5EF4-FFF2-40B4-BE49-F238E27FC236}">
                <a16:creationId xmlns:a16="http://schemas.microsoft.com/office/drawing/2014/main" id="{8E0A54FF-8D55-9F4D-BCE1-A2A601D7505E}"/>
              </a:ext>
            </a:extLst>
          </p:cNvPr>
          <p:cNvSpPr>
            <a:spLocks noGrp="1"/>
          </p:cNvSpPr>
          <p:nvPr>
            <p:ph type="dt" sz="half" idx="10"/>
          </p:nvPr>
        </p:nvSpPr>
        <p:spPr/>
        <p:txBody>
          <a:bodyPr/>
          <a:lstStyle/>
          <a:p>
            <a:fld id="{24192DDC-E1C5-3941-9427-939505731270}" type="datetimeFigureOut">
              <a:rPr lang="en-SE" smtClean="0"/>
              <a:t>11/14/2020</a:t>
            </a:fld>
            <a:endParaRPr lang="en-SE"/>
          </a:p>
        </p:txBody>
      </p:sp>
      <p:sp>
        <p:nvSpPr>
          <p:cNvPr id="6" name="Footer Placeholder 5">
            <a:extLst>
              <a:ext uri="{FF2B5EF4-FFF2-40B4-BE49-F238E27FC236}">
                <a16:creationId xmlns:a16="http://schemas.microsoft.com/office/drawing/2014/main" id="{9DFA6A5A-EE24-3142-801D-DC8856179C26}"/>
              </a:ext>
            </a:extLst>
          </p:cNvPr>
          <p:cNvSpPr>
            <a:spLocks noGrp="1"/>
          </p:cNvSpPr>
          <p:nvPr>
            <p:ph type="ftr" sz="quarter" idx="11"/>
          </p:nvPr>
        </p:nvSpPr>
        <p:spPr/>
        <p:txBody>
          <a:bodyPr/>
          <a:lstStyle/>
          <a:p>
            <a:endParaRPr lang="en-SE"/>
          </a:p>
        </p:txBody>
      </p:sp>
      <p:sp>
        <p:nvSpPr>
          <p:cNvPr id="7" name="Slide Number Placeholder 6">
            <a:extLst>
              <a:ext uri="{FF2B5EF4-FFF2-40B4-BE49-F238E27FC236}">
                <a16:creationId xmlns:a16="http://schemas.microsoft.com/office/drawing/2014/main" id="{8C0F43B6-3571-8D44-A1EA-F63544263FC2}"/>
              </a:ext>
            </a:extLst>
          </p:cNvPr>
          <p:cNvSpPr>
            <a:spLocks noGrp="1"/>
          </p:cNvSpPr>
          <p:nvPr>
            <p:ph type="sldNum" sz="quarter" idx="12"/>
          </p:nvPr>
        </p:nvSpPr>
        <p:spPr/>
        <p:txBody>
          <a:bodyPr/>
          <a:lstStyle/>
          <a:p>
            <a:fld id="{3CB39049-7964-3E4C-A813-0E8749F95D8F}" type="slidenum">
              <a:rPr lang="en-SE" smtClean="0"/>
              <a:t>‹#›</a:t>
            </a:fld>
            <a:endParaRPr lang="en-SE"/>
          </a:p>
        </p:txBody>
      </p:sp>
    </p:spTree>
    <p:extLst>
      <p:ext uri="{BB962C8B-B14F-4D97-AF65-F5344CB8AC3E}">
        <p14:creationId xmlns:p14="http://schemas.microsoft.com/office/powerpoint/2010/main" val="16378541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10FF19-1ECA-A94A-88AF-619B9559CEA5}"/>
              </a:ext>
            </a:extLst>
          </p:cNvPr>
          <p:cNvSpPr>
            <a:spLocks noGrp="1"/>
          </p:cNvSpPr>
          <p:nvPr>
            <p:ph type="title"/>
          </p:nvPr>
        </p:nvSpPr>
        <p:spPr>
          <a:xfrm>
            <a:off x="839788" y="365125"/>
            <a:ext cx="10515600" cy="1325563"/>
          </a:xfrm>
        </p:spPr>
        <p:txBody>
          <a:bodyPr/>
          <a:lstStyle/>
          <a:p>
            <a:r>
              <a:rPr lang="en-GB"/>
              <a:t>Click to edit Master title style</a:t>
            </a:r>
            <a:endParaRPr lang="en-SE"/>
          </a:p>
        </p:txBody>
      </p:sp>
      <p:sp>
        <p:nvSpPr>
          <p:cNvPr id="3" name="Text Placeholder 2">
            <a:extLst>
              <a:ext uri="{FF2B5EF4-FFF2-40B4-BE49-F238E27FC236}">
                <a16:creationId xmlns:a16="http://schemas.microsoft.com/office/drawing/2014/main" id="{141808F6-7DE1-1E43-992D-D59AB4D3BCA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7BB031F8-EB5E-0C4B-92CA-F1ED0D7A6711}"/>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SE"/>
          </a:p>
        </p:txBody>
      </p:sp>
      <p:sp>
        <p:nvSpPr>
          <p:cNvPr id="5" name="Text Placeholder 4">
            <a:extLst>
              <a:ext uri="{FF2B5EF4-FFF2-40B4-BE49-F238E27FC236}">
                <a16:creationId xmlns:a16="http://schemas.microsoft.com/office/drawing/2014/main" id="{602DC072-CEC8-414B-8870-FA06885ABB5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CA571D56-C95D-8B4A-9368-D160446E34E7}"/>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SE"/>
          </a:p>
        </p:txBody>
      </p:sp>
      <p:sp>
        <p:nvSpPr>
          <p:cNvPr id="7" name="Date Placeholder 6">
            <a:extLst>
              <a:ext uri="{FF2B5EF4-FFF2-40B4-BE49-F238E27FC236}">
                <a16:creationId xmlns:a16="http://schemas.microsoft.com/office/drawing/2014/main" id="{75B132C3-4FD2-0845-B9B4-BA210D5A7973}"/>
              </a:ext>
            </a:extLst>
          </p:cNvPr>
          <p:cNvSpPr>
            <a:spLocks noGrp="1"/>
          </p:cNvSpPr>
          <p:nvPr>
            <p:ph type="dt" sz="half" idx="10"/>
          </p:nvPr>
        </p:nvSpPr>
        <p:spPr/>
        <p:txBody>
          <a:bodyPr/>
          <a:lstStyle/>
          <a:p>
            <a:fld id="{24192DDC-E1C5-3941-9427-939505731270}" type="datetimeFigureOut">
              <a:rPr lang="en-SE" smtClean="0"/>
              <a:t>11/14/2020</a:t>
            </a:fld>
            <a:endParaRPr lang="en-SE"/>
          </a:p>
        </p:txBody>
      </p:sp>
      <p:sp>
        <p:nvSpPr>
          <p:cNvPr id="8" name="Footer Placeholder 7">
            <a:extLst>
              <a:ext uri="{FF2B5EF4-FFF2-40B4-BE49-F238E27FC236}">
                <a16:creationId xmlns:a16="http://schemas.microsoft.com/office/drawing/2014/main" id="{FB05894A-809F-1445-B71E-900CD174B3DC}"/>
              </a:ext>
            </a:extLst>
          </p:cNvPr>
          <p:cNvSpPr>
            <a:spLocks noGrp="1"/>
          </p:cNvSpPr>
          <p:nvPr>
            <p:ph type="ftr" sz="quarter" idx="11"/>
          </p:nvPr>
        </p:nvSpPr>
        <p:spPr/>
        <p:txBody>
          <a:bodyPr/>
          <a:lstStyle/>
          <a:p>
            <a:endParaRPr lang="en-SE"/>
          </a:p>
        </p:txBody>
      </p:sp>
      <p:sp>
        <p:nvSpPr>
          <p:cNvPr id="9" name="Slide Number Placeholder 8">
            <a:extLst>
              <a:ext uri="{FF2B5EF4-FFF2-40B4-BE49-F238E27FC236}">
                <a16:creationId xmlns:a16="http://schemas.microsoft.com/office/drawing/2014/main" id="{2C63A9A1-C593-6A49-8707-0D84143D3E82}"/>
              </a:ext>
            </a:extLst>
          </p:cNvPr>
          <p:cNvSpPr>
            <a:spLocks noGrp="1"/>
          </p:cNvSpPr>
          <p:nvPr>
            <p:ph type="sldNum" sz="quarter" idx="12"/>
          </p:nvPr>
        </p:nvSpPr>
        <p:spPr/>
        <p:txBody>
          <a:bodyPr/>
          <a:lstStyle/>
          <a:p>
            <a:fld id="{3CB39049-7964-3E4C-A813-0E8749F95D8F}" type="slidenum">
              <a:rPr lang="en-SE" smtClean="0"/>
              <a:t>‹#›</a:t>
            </a:fld>
            <a:endParaRPr lang="en-SE"/>
          </a:p>
        </p:txBody>
      </p:sp>
    </p:spTree>
    <p:extLst>
      <p:ext uri="{BB962C8B-B14F-4D97-AF65-F5344CB8AC3E}">
        <p14:creationId xmlns:p14="http://schemas.microsoft.com/office/powerpoint/2010/main" val="12262823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77B321-F936-BE4A-A1C9-10D563E430EA}"/>
              </a:ext>
            </a:extLst>
          </p:cNvPr>
          <p:cNvSpPr>
            <a:spLocks noGrp="1"/>
          </p:cNvSpPr>
          <p:nvPr>
            <p:ph type="title"/>
          </p:nvPr>
        </p:nvSpPr>
        <p:spPr/>
        <p:txBody>
          <a:bodyPr/>
          <a:lstStyle/>
          <a:p>
            <a:r>
              <a:rPr lang="en-GB"/>
              <a:t>Click to edit Master title style</a:t>
            </a:r>
            <a:endParaRPr lang="en-SE"/>
          </a:p>
        </p:txBody>
      </p:sp>
      <p:sp>
        <p:nvSpPr>
          <p:cNvPr id="3" name="Date Placeholder 2">
            <a:extLst>
              <a:ext uri="{FF2B5EF4-FFF2-40B4-BE49-F238E27FC236}">
                <a16:creationId xmlns:a16="http://schemas.microsoft.com/office/drawing/2014/main" id="{E036C22F-7162-094D-8DF9-29A536168475}"/>
              </a:ext>
            </a:extLst>
          </p:cNvPr>
          <p:cNvSpPr>
            <a:spLocks noGrp="1"/>
          </p:cNvSpPr>
          <p:nvPr>
            <p:ph type="dt" sz="half" idx="10"/>
          </p:nvPr>
        </p:nvSpPr>
        <p:spPr/>
        <p:txBody>
          <a:bodyPr/>
          <a:lstStyle/>
          <a:p>
            <a:fld id="{24192DDC-E1C5-3941-9427-939505731270}" type="datetimeFigureOut">
              <a:rPr lang="en-SE" smtClean="0"/>
              <a:t>11/14/2020</a:t>
            </a:fld>
            <a:endParaRPr lang="en-SE"/>
          </a:p>
        </p:txBody>
      </p:sp>
      <p:sp>
        <p:nvSpPr>
          <p:cNvPr id="4" name="Footer Placeholder 3">
            <a:extLst>
              <a:ext uri="{FF2B5EF4-FFF2-40B4-BE49-F238E27FC236}">
                <a16:creationId xmlns:a16="http://schemas.microsoft.com/office/drawing/2014/main" id="{3B60E9D2-8D97-6640-AC01-E46C2AECCB15}"/>
              </a:ext>
            </a:extLst>
          </p:cNvPr>
          <p:cNvSpPr>
            <a:spLocks noGrp="1"/>
          </p:cNvSpPr>
          <p:nvPr>
            <p:ph type="ftr" sz="quarter" idx="11"/>
          </p:nvPr>
        </p:nvSpPr>
        <p:spPr/>
        <p:txBody>
          <a:bodyPr/>
          <a:lstStyle/>
          <a:p>
            <a:endParaRPr lang="en-SE"/>
          </a:p>
        </p:txBody>
      </p:sp>
      <p:sp>
        <p:nvSpPr>
          <p:cNvPr id="5" name="Slide Number Placeholder 4">
            <a:extLst>
              <a:ext uri="{FF2B5EF4-FFF2-40B4-BE49-F238E27FC236}">
                <a16:creationId xmlns:a16="http://schemas.microsoft.com/office/drawing/2014/main" id="{406DA88D-1C35-DB45-938C-3A08D606CCE7}"/>
              </a:ext>
            </a:extLst>
          </p:cNvPr>
          <p:cNvSpPr>
            <a:spLocks noGrp="1"/>
          </p:cNvSpPr>
          <p:nvPr>
            <p:ph type="sldNum" sz="quarter" idx="12"/>
          </p:nvPr>
        </p:nvSpPr>
        <p:spPr/>
        <p:txBody>
          <a:bodyPr/>
          <a:lstStyle/>
          <a:p>
            <a:fld id="{3CB39049-7964-3E4C-A813-0E8749F95D8F}" type="slidenum">
              <a:rPr lang="en-SE" smtClean="0"/>
              <a:t>‹#›</a:t>
            </a:fld>
            <a:endParaRPr lang="en-SE"/>
          </a:p>
        </p:txBody>
      </p:sp>
    </p:spTree>
    <p:extLst>
      <p:ext uri="{BB962C8B-B14F-4D97-AF65-F5344CB8AC3E}">
        <p14:creationId xmlns:p14="http://schemas.microsoft.com/office/powerpoint/2010/main" val="33150077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5727353-82B4-9449-A4F3-16F2A11A4FA6}"/>
              </a:ext>
            </a:extLst>
          </p:cNvPr>
          <p:cNvSpPr>
            <a:spLocks noGrp="1"/>
          </p:cNvSpPr>
          <p:nvPr>
            <p:ph type="dt" sz="half" idx="10"/>
          </p:nvPr>
        </p:nvSpPr>
        <p:spPr/>
        <p:txBody>
          <a:bodyPr/>
          <a:lstStyle/>
          <a:p>
            <a:fld id="{24192DDC-E1C5-3941-9427-939505731270}" type="datetimeFigureOut">
              <a:rPr lang="en-SE" smtClean="0"/>
              <a:t>11/14/2020</a:t>
            </a:fld>
            <a:endParaRPr lang="en-SE"/>
          </a:p>
        </p:txBody>
      </p:sp>
      <p:sp>
        <p:nvSpPr>
          <p:cNvPr id="3" name="Footer Placeholder 2">
            <a:extLst>
              <a:ext uri="{FF2B5EF4-FFF2-40B4-BE49-F238E27FC236}">
                <a16:creationId xmlns:a16="http://schemas.microsoft.com/office/drawing/2014/main" id="{B79D5C90-6170-6C48-B51A-993C64A8244A}"/>
              </a:ext>
            </a:extLst>
          </p:cNvPr>
          <p:cNvSpPr>
            <a:spLocks noGrp="1"/>
          </p:cNvSpPr>
          <p:nvPr>
            <p:ph type="ftr" sz="quarter" idx="11"/>
          </p:nvPr>
        </p:nvSpPr>
        <p:spPr/>
        <p:txBody>
          <a:bodyPr/>
          <a:lstStyle/>
          <a:p>
            <a:endParaRPr lang="en-SE"/>
          </a:p>
        </p:txBody>
      </p:sp>
      <p:sp>
        <p:nvSpPr>
          <p:cNvPr id="4" name="Slide Number Placeholder 3">
            <a:extLst>
              <a:ext uri="{FF2B5EF4-FFF2-40B4-BE49-F238E27FC236}">
                <a16:creationId xmlns:a16="http://schemas.microsoft.com/office/drawing/2014/main" id="{F0A7849F-7871-AB40-9B95-487CACC0C15F}"/>
              </a:ext>
            </a:extLst>
          </p:cNvPr>
          <p:cNvSpPr>
            <a:spLocks noGrp="1"/>
          </p:cNvSpPr>
          <p:nvPr>
            <p:ph type="sldNum" sz="quarter" idx="12"/>
          </p:nvPr>
        </p:nvSpPr>
        <p:spPr/>
        <p:txBody>
          <a:bodyPr/>
          <a:lstStyle/>
          <a:p>
            <a:fld id="{3CB39049-7964-3E4C-A813-0E8749F95D8F}" type="slidenum">
              <a:rPr lang="en-SE" smtClean="0"/>
              <a:t>‹#›</a:t>
            </a:fld>
            <a:endParaRPr lang="en-SE"/>
          </a:p>
        </p:txBody>
      </p:sp>
    </p:spTree>
    <p:extLst>
      <p:ext uri="{BB962C8B-B14F-4D97-AF65-F5344CB8AC3E}">
        <p14:creationId xmlns:p14="http://schemas.microsoft.com/office/powerpoint/2010/main" val="28247510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B11A8F-CF19-3746-A7BC-F2D5226882C6}"/>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SE"/>
          </a:p>
        </p:txBody>
      </p:sp>
      <p:sp>
        <p:nvSpPr>
          <p:cNvPr id="3" name="Content Placeholder 2">
            <a:extLst>
              <a:ext uri="{FF2B5EF4-FFF2-40B4-BE49-F238E27FC236}">
                <a16:creationId xmlns:a16="http://schemas.microsoft.com/office/drawing/2014/main" id="{F10B6C1A-31E4-4040-A1CA-7A8936D5C6B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SE"/>
          </a:p>
        </p:txBody>
      </p:sp>
      <p:sp>
        <p:nvSpPr>
          <p:cNvPr id="4" name="Text Placeholder 3">
            <a:extLst>
              <a:ext uri="{FF2B5EF4-FFF2-40B4-BE49-F238E27FC236}">
                <a16:creationId xmlns:a16="http://schemas.microsoft.com/office/drawing/2014/main" id="{52D7BA95-0866-5448-A758-A4A6E837C5D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24510447-9F01-3046-960D-9294F0E18D36}"/>
              </a:ext>
            </a:extLst>
          </p:cNvPr>
          <p:cNvSpPr>
            <a:spLocks noGrp="1"/>
          </p:cNvSpPr>
          <p:nvPr>
            <p:ph type="dt" sz="half" idx="10"/>
          </p:nvPr>
        </p:nvSpPr>
        <p:spPr/>
        <p:txBody>
          <a:bodyPr/>
          <a:lstStyle/>
          <a:p>
            <a:fld id="{24192DDC-E1C5-3941-9427-939505731270}" type="datetimeFigureOut">
              <a:rPr lang="en-SE" smtClean="0"/>
              <a:t>11/14/2020</a:t>
            </a:fld>
            <a:endParaRPr lang="en-SE"/>
          </a:p>
        </p:txBody>
      </p:sp>
      <p:sp>
        <p:nvSpPr>
          <p:cNvPr id="6" name="Footer Placeholder 5">
            <a:extLst>
              <a:ext uri="{FF2B5EF4-FFF2-40B4-BE49-F238E27FC236}">
                <a16:creationId xmlns:a16="http://schemas.microsoft.com/office/drawing/2014/main" id="{FAC0178D-1962-F649-B7EA-C4B4496F441B}"/>
              </a:ext>
            </a:extLst>
          </p:cNvPr>
          <p:cNvSpPr>
            <a:spLocks noGrp="1"/>
          </p:cNvSpPr>
          <p:nvPr>
            <p:ph type="ftr" sz="quarter" idx="11"/>
          </p:nvPr>
        </p:nvSpPr>
        <p:spPr/>
        <p:txBody>
          <a:bodyPr/>
          <a:lstStyle/>
          <a:p>
            <a:endParaRPr lang="en-SE"/>
          </a:p>
        </p:txBody>
      </p:sp>
      <p:sp>
        <p:nvSpPr>
          <p:cNvPr id="7" name="Slide Number Placeholder 6">
            <a:extLst>
              <a:ext uri="{FF2B5EF4-FFF2-40B4-BE49-F238E27FC236}">
                <a16:creationId xmlns:a16="http://schemas.microsoft.com/office/drawing/2014/main" id="{713DD736-6A13-1342-8DF3-F31BEDD40D1F}"/>
              </a:ext>
            </a:extLst>
          </p:cNvPr>
          <p:cNvSpPr>
            <a:spLocks noGrp="1"/>
          </p:cNvSpPr>
          <p:nvPr>
            <p:ph type="sldNum" sz="quarter" idx="12"/>
          </p:nvPr>
        </p:nvSpPr>
        <p:spPr/>
        <p:txBody>
          <a:bodyPr/>
          <a:lstStyle/>
          <a:p>
            <a:fld id="{3CB39049-7964-3E4C-A813-0E8749F95D8F}" type="slidenum">
              <a:rPr lang="en-SE" smtClean="0"/>
              <a:t>‹#›</a:t>
            </a:fld>
            <a:endParaRPr lang="en-SE"/>
          </a:p>
        </p:txBody>
      </p:sp>
    </p:spTree>
    <p:extLst>
      <p:ext uri="{BB962C8B-B14F-4D97-AF65-F5344CB8AC3E}">
        <p14:creationId xmlns:p14="http://schemas.microsoft.com/office/powerpoint/2010/main" val="42267595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EAF18E-EE65-E04A-BE28-B7899A041D80}"/>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SE"/>
          </a:p>
        </p:txBody>
      </p:sp>
      <p:sp>
        <p:nvSpPr>
          <p:cNvPr id="3" name="Picture Placeholder 2">
            <a:extLst>
              <a:ext uri="{FF2B5EF4-FFF2-40B4-BE49-F238E27FC236}">
                <a16:creationId xmlns:a16="http://schemas.microsoft.com/office/drawing/2014/main" id="{DFB90C99-1391-A94B-8165-A9A6BF5083A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SE"/>
          </a:p>
        </p:txBody>
      </p:sp>
      <p:sp>
        <p:nvSpPr>
          <p:cNvPr id="4" name="Text Placeholder 3">
            <a:extLst>
              <a:ext uri="{FF2B5EF4-FFF2-40B4-BE49-F238E27FC236}">
                <a16:creationId xmlns:a16="http://schemas.microsoft.com/office/drawing/2014/main" id="{0C0E80D5-2B7F-4841-AAD9-749A74CB535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96316E2A-8168-5E4A-9BCE-24789D9EE076}"/>
              </a:ext>
            </a:extLst>
          </p:cNvPr>
          <p:cNvSpPr>
            <a:spLocks noGrp="1"/>
          </p:cNvSpPr>
          <p:nvPr>
            <p:ph type="dt" sz="half" idx="10"/>
          </p:nvPr>
        </p:nvSpPr>
        <p:spPr/>
        <p:txBody>
          <a:bodyPr/>
          <a:lstStyle/>
          <a:p>
            <a:fld id="{24192DDC-E1C5-3941-9427-939505731270}" type="datetimeFigureOut">
              <a:rPr lang="en-SE" smtClean="0"/>
              <a:t>11/14/2020</a:t>
            </a:fld>
            <a:endParaRPr lang="en-SE"/>
          </a:p>
        </p:txBody>
      </p:sp>
      <p:sp>
        <p:nvSpPr>
          <p:cNvPr id="6" name="Footer Placeholder 5">
            <a:extLst>
              <a:ext uri="{FF2B5EF4-FFF2-40B4-BE49-F238E27FC236}">
                <a16:creationId xmlns:a16="http://schemas.microsoft.com/office/drawing/2014/main" id="{230AE141-F571-7E4D-803E-925C15AF5D77}"/>
              </a:ext>
            </a:extLst>
          </p:cNvPr>
          <p:cNvSpPr>
            <a:spLocks noGrp="1"/>
          </p:cNvSpPr>
          <p:nvPr>
            <p:ph type="ftr" sz="quarter" idx="11"/>
          </p:nvPr>
        </p:nvSpPr>
        <p:spPr/>
        <p:txBody>
          <a:bodyPr/>
          <a:lstStyle/>
          <a:p>
            <a:endParaRPr lang="en-SE"/>
          </a:p>
        </p:txBody>
      </p:sp>
      <p:sp>
        <p:nvSpPr>
          <p:cNvPr id="7" name="Slide Number Placeholder 6">
            <a:extLst>
              <a:ext uri="{FF2B5EF4-FFF2-40B4-BE49-F238E27FC236}">
                <a16:creationId xmlns:a16="http://schemas.microsoft.com/office/drawing/2014/main" id="{09B9DE2B-B6C4-B24F-8339-6EA98605A201}"/>
              </a:ext>
            </a:extLst>
          </p:cNvPr>
          <p:cNvSpPr>
            <a:spLocks noGrp="1"/>
          </p:cNvSpPr>
          <p:nvPr>
            <p:ph type="sldNum" sz="quarter" idx="12"/>
          </p:nvPr>
        </p:nvSpPr>
        <p:spPr/>
        <p:txBody>
          <a:bodyPr/>
          <a:lstStyle/>
          <a:p>
            <a:fld id="{3CB39049-7964-3E4C-A813-0E8749F95D8F}" type="slidenum">
              <a:rPr lang="en-SE" smtClean="0"/>
              <a:t>‹#›</a:t>
            </a:fld>
            <a:endParaRPr lang="en-SE"/>
          </a:p>
        </p:txBody>
      </p:sp>
    </p:spTree>
    <p:extLst>
      <p:ext uri="{BB962C8B-B14F-4D97-AF65-F5344CB8AC3E}">
        <p14:creationId xmlns:p14="http://schemas.microsoft.com/office/powerpoint/2010/main" val="25504135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7B90423-D27F-B949-A96F-3F1A0ABB16F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SE"/>
          </a:p>
        </p:txBody>
      </p:sp>
      <p:sp>
        <p:nvSpPr>
          <p:cNvPr id="3" name="Text Placeholder 2">
            <a:extLst>
              <a:ext uri="{FF2B5EF4-FFF2-40B4-BE49-F238E27FC236}">
                <a16:creationId xmlns:a16="http://schemas.microsoft.com/office/drawing/2014/main" id="{418BBE63-6F08-C64D-9D15-0EF16505248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SE"/>
          </a:p>
        </p:txBody>
      </p:sp>
      <p:sp>
        <p:nvSpPr>
          <p:cNvPr id="4" name="Date Placeholder 3">
            <a:extLst>
              <a:ext uri="{FF2B5EF4-FFF2-40B4-BE49-F238E27FC236}">
                <a16:creationId xmlns:a16="http://schemas.microsoft.com/office/drawing/2014/main" id="{69D90DBB-DCFF-DC4F-ABC2-DA6C7DC36EA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4192DDC-E1C5-3941-9427-939505731270}" type="datetimeFigureOut">
              <a:rPr lang="en-SE" smtClean="0"/>
              <a:t>11/14/2020</a:t>
            </a:fld>
            <a:endParaRPr lang="en-SE"/>
          </a:p>
        </p:txBody>
      </p:sp>
      <p:sp>
        <p:nvSpPr>
          <p:cNvPr id="5" name="Footer Placeholder 4">
            <a:extLst>
              <a:ext uri="{FF2B5EF4-FFF2-40B4-BE49-F238E27FC236}">
                <a16:creationId xmlns:a16="http://schemas.microsoft.com/office/drawing/2014/main" id="{DA44F13D-BA4F-4241-B2F7-42A7F08D3AC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SE"/>
          </a:p>
        </p:txBody>
      </p:sp>
      <p:sp>
        <p:nvSpPr>
          <p:cNvPr id="6" name="Slide Number Placeholder 5">
            <a:extLst>
              <a:ext uri="{FF2B5EF4-FFF2-40B4-BE49-F238E27FC236}">
                <a16:creationId xmlns:a16="http://schemas.microsoft.com/office/drawing/2014/main" id="{D68B284A-D9F8-1349-8809-AE50DB93B4F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CB39049-7964-3E4C-A813-0E8749F95D8F}" type="slidenum">
              <a:rPr lang="en-SE" smtClean="0"/>
              <a:t>‹#›</a:t>
            </a:fld>
            <a:endParaRPr lang="en-SE"/>
          </a:p>
        </p:txBody>
      </p:sp>
    </p:spTree>
    <p:extLst>
      <p:ext uri="{BB962C8B-B14F-4D97-AF65-F5344CB8AC3E}">
        <p14:creationId xmlns:p14="http://schemas.microsoft.com/office/powerpoint/2010/main" val="249192996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A7895A40-19A4-42D6-9D30-DBC1E80026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02F429C4-ABC9-46FC-818A-B5429CDE4A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270325" y="3369273"/>
            <a:ext cx="3200400" cy="15238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2CEF98E4-3709-4952-8F42-2305CCE34FA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6374475" y="1040470"/>
            <a:ext cx="6858003" cy="4777047"/>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F10BCCF5-D685-47FF-B675-647EAEB72C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87914" y="857786"/>
            <a:ext cx="11067024" cy="5208932"/>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0BBC547-B8E9-A248-AA7D-264DD13C2634}"/>
              </a:ext>
            </a:extLst>
          </p:cNvPr>
          <p:cNvSpPr>
            <a:spLocks noGrp="1"/>
          </p:cNvSpPr>
          <p:nvPr>
            <p:ph type="ctrTitle"/>
          </p:nvPr>
        </p:nvSpPr>
        <p:spPr>
          <a:xfrm>
            <a:off x="987689" y="3071183"/>
            <a:ext cx="9910296" cy="2590027"/>
          </a:xfrm>
        </p:spPr>
        <p:txBody>
          <a:bodyPr anchor="t">
            <a:normAutofit/>
          </a:bodyPr>
          <a:lstStyle/>
          <a:p>
            <a:r>
              <a:rPr lang="en-SE" sz="8000" dirty="0"/>
              <a:t>GALOP</a:t>
            </a:r>
          </a:p>
        </p:txBody>
      </p:sp>
      <p:sp>
        <p:nvSpPr>
          <p:cNvPr id="3" name="Subtitle 2">
            <a:extLst>
              <a:ext uri="{FF2B5EF4-FFF2-40B4-BE49-F238E27FC236}">
                <a16:creationId xmlns:a16="http://schemas.microsoft.com/office/drawing/2014/main" id="{13735BA2-599F-6F47-8B88-0EE20B7D5021}"/>
              </a:ext>
            </a:extLst>
          </p:cNvPr>
          <p:cNvSpPr>
            <a:spLocks noGrp="1"/>
          </p:cNvSpPr>
          <p:nvPr>
            <p:ph type="subTitle" idx="1"/>
          </p:nvPr>
        </p:nvSpPr>
        <p:spPr>
          <a:xfrm>
            <a:off x="987688" y="1553518"/>
            <a:ext cx="9910295" cy="1281733"/>
          </a:xfrm>
        </p:spPr>
        <p:txBody>
          <a:bodyPr anchor="b">
            <a:normAutofit/>
          </a:bodyPr>
          <a:lstStyle/>
          <a:p>
            <a:r>
              <a:rPr lang="en-SE" sz="3200" dirty="0"/>
              <a:t>Performance Based Conditions</a:t>
            </a:r>
          </a:p>
        </p:txBody>
      </p:sp>
      <p:sp>
        <p:nvSpPr>
          <p:cNvPr id="16" name="Rectangle 15">
            <a:extLst>
              <a:ext uri="{FF2B5EF4-FFF2-40B4-BE49-F238E27FC236}">
                <a16:creationId xmlns:a16="http://schemas.microsoft.com/office/drawing/2014/main" id="{B0EE8A42-107A-4D4C-8D56-BBAE95C7FC0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524009" y="3366125"/>
            <a:ext cx="3200400" cy="15238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7311323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93BE8A-FBD6-4DA4-993A-098C727CE85C}"/>
              </a:ext>
            </a:extLst>
          </p:cNvPr>
          <p:cNvSpPr>
            <a:spLocks noGrp="1"/>
          </p:cNvSpPr>
          <p:nvPr>
            <p:ph type="title"/>
          </p:nvPr>
        </p:nvSpPr>
        <p:spPr/>
        <p:txBody>
          <a:bodyPr/>
          <a:lstStyle/>
          <a:p>
            <a:endParaRPr lang="en-GH" dirty="0"/>
          </a:p>
        </p:txBody>
      </p:sp>
      <p:sp>
        <p:nvSpPr>
          <p:cNvPr id="7" name="Content Placeholder 6">
            <a:extLst>
              <a:ext uri="{FF2B5EF4-FFF2-40B4-BE49-F238E27FC236}">
                <a16:creationId xmlns:a16="http://schemas.microsoft.com/office/drawing/2014/main" id="{FFBFC975-75CB-4F5B-B1D2-7DEAFC108B5A}"/>
              </a:ext>
            </a:extLst>
          </p:cNvPr>
          <p:cNvSpPr>
            <a:spLocks noGrp="1"/>
          </p:cNvSpPr>
          <p:nvPr>
            <p:ph idx="1"/>
          </p:nvPr>
        </p:nvSpPr>
        <p:spPr/>
        <p:txBody>
          <a:bodyPr/>
          <a:lstStyle/>
          <a:p>
            <a:endParaRPr lang="en-GH" dirty="0"/>
          </a:p>
        </p:txBody>
      </p:sp>
      <p:sp>
        <p:nvSpPr>
          <p:cNvPr id="8" name="Oval 7">
            <a:extLst>
              <a:ext uri="{FF2B5EF4-FFF2-40B4-BE49-F238E27FC236}">
                <a16:creationId xmlns:a16="http://schemas.microsoft.com/office/drawing/2014/main" id="{F4E9D65C-C433-408C-8B99-46836188029F}"/>
              </a:ext>
            </a:extLst>
          </p:cNvPr>
          <p:cNvSpPr/>
          <p:nvPr/>
        </p:nvSpPr>
        <p:spPr>
          <a:xfrm>
            <a:off x="2322286" y="-237219"/>
            <a:ext cx="6560457" cy="206284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PBC 2.0a</a:t>
            </a:r>
          </a:p>
          <a:p>
            <a:pPr algn="ctr"/>
            <a:r>
              <a:rPr lang="en-TT" dirty="0"/>
              <a:t>Agreed targeting criteria </a:t>
            </a:r>
            <a:r>
              <a:rPr lang="en-US" dirty="0"/>
              <a:t>applied to list of public</a:t>
            </a:r>
          </a:p>
          <a:p>
            <a:pPr algn="ctr"/>
            <a:r>
              <a:rPr lang="en-TT" dirty="0"/>
              <a:t>schools to identify targeted schools</a:t>
            </a:r>
            <a:endParaRPr lang="en-GH" b="1" dirty="0"/>
          </a:p>
        </p:txBody>
      </p:sp>
      <p:sp>
        <p:nvSpPr>
          <p:cNvPr id="9" name="Rectangle: Rounded Corners 8">
            <a:extLst>
              <a:ext uri="{FF2B5EF4-FFF2-40B4-BE49-F238E27FC236}">
                <a16:creationId xmlns:a16="http://schemas.microsoft.com/office/drawing/2014/main" id="{6B645F44-6126-49F9-A034-9D2F8A4263CF}"/>
              </a:ext>
            </a:extLst>
          </p:cNvPr>
          <p:cNvSpPr/>
          <p:nvPr/>
        </p:nvSpPr>
        <p:spPr>
          <a:xfrm>
            <a:off x="522514" y="1690688"/>
            <a:ext cx="10406743" cy="516731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t>VERIFICATION PROTOCOL</a:t>
            </a:r>
          </a:p>
          <a:p>
            <a:r>
              <a:rPr lang="en-US" sz="2800" dirty="0"/>
              <a:t>Agreed targeting criteria are: (a) public basic schools are ranked by four indicators (BECE) raw scores, percentage of trained teachers, average class size and district level poverty headcount); </a:t>
            </a:r>
          </a:p>
          <a:p>
            <a:r>
              <a:rPr lang="en-US" sz="2800" dirty="0"/>
              <a:t>(b) poorest performing 10,000 schools are targeted for interventions under Components 1 and 2 </a:t>
            </a:r>
          </a:p>
          <a:p>
            <a:endParaRPr lang="en-US" sz="2800" dirty="0"/>
          </a:p>
          <a:p>
            <a:r>
              <a:rPr lang="en-US" sz="2800" dirty="0"/>
              <a:t>Disburse 100 percent of eligible amount if the final list of targeted schools submitted by GES meets targeting criteria defined in the PAD and is satisfactory to the World Bank.</a:t>
            </a:r>
            <a:endParaRPr lang="en-GH" sz="2800" dirty="0"/>
          </a:p>
        </p:txBody>
      </p:sp>
      <p:sp>
        <p:nvSpPr>
          <p:cNvPr id="10" name="Oval 9">
            <a:extLst>
              <a:ext uri="{FF2B5EF4-FFF2-40B4-BE49-F238E27FC236}">
                <a16:creationId xmlns:a16="http://schemas.microsoft.com/office/drawing/2014/main" id="{18ED386D-A7E2-4892-B2E3-F31C7CA89B4A}"/>
              </a:ext>
            </a:extLst>
          </p:cNvPr>
          <p:cNvSpPr/>
          <p:nvPr/>
        </p:nvSpPr>
        <p:spPr>
          <a:xfrm>
            <a:off x="9563099" y="-393585"/>
            <a:ext cx="1542144" cy="31496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u="sng" dirty="0"/>
              <a:t>FUNDING</a:t>
            </a:r>
          </a:p>
          <a:p>
            <a:pPr algn="ctr"/>
            <a:r>
              <a:rPr lang="en-US" dirty="0"/>
              <a:t>$ 6.5 Million</a:t>
            </a:r>
            <a:endParaRPr lang="en-GH" dirty="0"/>
          </a:p>
        </p:txBody>
      </p:sp>
    </p:spTree>
    <p:extLst>
      <p:ext uri="{BB962C8B-B14F-4D97-AF65-F5344CB8AC3E}">
        <p14:creationId xmlns:p14="http://schemas.microsoft.com/office/powerpoint/2010/main" val="367313243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93BE8A-FBD6-4DA4-993A-098C727CE85C}"/>
              </a:ext>
            </a:extLst>
          </p:cNvPr>
          <p:cNvSpPr>
            <a:spLocks noGrp="1"/>
          </p:cNvSpPr>
          <p:nvPr>
            <p:ph type="title"/>
          </p:nvPr>
        </p:nvSpPr>
        <p:spPr/>
        <p:txBody>
          <a:bodyPr/>
          <a:lstStyle/>
          <a:p>
            <a:endParaRPr lang="en-GH" dirty="0"/>
          </a:p>
        </p:txBody>
      </p:sp>
      <p:sp>
        <p:nvSpPr>
          <p:cNvPr id="7" name="Content Placeholder 6">
            <a:extLst>
              <a:ext uri="{FF2B5EF4-FFF2-40B4-BE49-F238E27FC236}">
                <a16:creationId xmlns:a16="http://schemas.microsoft.com/office/drawing/2014/main" id="{FFBFC975-75CB-4F5B-B1D2-7DEAFC108B5A}"/>
              </a:ext>
            </a:extLst>
          </p:cNvPr>
          <p:cNvSpPr>
            <a:spLocks noGrp="1"/>
          </p:cNvSpPr>
          <p:nvPr>
            <p:ph idx="1"/>
          </p:nvPr>
        </p:nvSpPr>
        <p:spPr/>
        <p:txBody>
          <a:bodyPr/>
          <a:lstStyle/>
          <a:p>
            <a:endParaRPr lang="en-GH" dirty="0"/>
          </a:p>
        </p:txBody>
      </p:sp>
      <p:sp>
        <p:nvSpPr>
          <p:cNvPr id="8" name="Oval 7">
            <a:extLst>
              <a:ext uri="{FF2B5EF4-FFF2-40B4-BE49-F238E27FC236}">
                <a16:creationId xmlns:a16="http://schemas.microsoft.com/office/drawing/2014/main" id="{F4E9D65C-C433-408C-8B99-46836188029F}"/>
              </a:ext>
            </a:extLst>
          </p:cNvPr>
          <p:cNvSpPr/>
          <p:nvPr/>
        </p:nvSpPr>
        <p:spPr>
          <a:xfrm>
            <a:off x="2322286" y="-237219"/>
            <a:ext cx="6560457" cy="206284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PBC 2.0b</a:t>
            </a:r>
          </a:p>
          <a:p>
            <a:pPr algn="ctr"/>
            <a:r>
              <a:rPr lang="en-TT" dirty="0"/>
              <a:t>Guidelines for learning grants developed by GES</a:t>
            </a:r>
          </a:p>
          <a:p>
            <a:pPr algn="ctr"/>
            <a:r>
              <a:rPr lang="en-TT" dirty="0"/>
              <a:t>and approved by MoE</a:t>
            </a:r>
            <a:endParaRPr lang="en-GH" b="1" dirty="0"/>
          </a:p>
        </p:txBody>
      </p:sp>
      <p:sp>
        <p:nvSpPr>
          <p:cNvPr id="9" name="Rectangle: Rounded Corners 8">
            <a:extLst>
              <a:ext uri="{FF2B5EF4-FFF2-40B4-BE49-F238E27FC236}">
                <a16:creationId xmlns:a16="http://schemas.microsoft.com/office/drawing/2014/main" id="{6B645F44-6126-49F9-A034-9D2F8A4263CF}"/>
              </a:ext>
            </a:extLst>
          </p:cNvPr>
          <p:cNvSpPr/>
          <p:nvPr/>
        </p:nvSpPr>
        <p:spPr>
          <a:xfrm>
            <a:off x="522514" y="1690688"/>
            <a:ext cx="10406743" cy="516731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t>VERIFICATION PROTOCOL</a:t>
            </a:r>
          </a:p>
          <a:p>
            <a:r>
              <a:rPr lang="en-US" sz="2400" dirty="0"/>
              <a:t>The learning grants will be disbursed to targeted schools and will be used to finance activities aimed at improving learning outcomes.</a:t>
            </a:r>
          </a:p>
          <a:p>
            <a:endParaRPr lang="en-US" sz="2400" dirty="0"/>
          </a:p>
          <a:p>
            <a:r>
              <a:rPr lang="en-US" sz="2400" dirty="0"/>
              <a:t>Guidelines include eligible expenditure lists (with specific activities for KG), self-assessment and performance contract templates, and </a:t>
            </a:r>
            <a:r>
              <a:rPr lang="en-TT" sz="2400" dirty="0"/>
              <a:t>procurement and FM processes.</a:t>
            </a:r>
            <a:r>
              <a:rPr lang="en-US" sz="2400" dirty="0"/>
              <a:t> </a:t>
            </a:r>
            <a:endParaRPr lang="en-TT" sz="2400" dirty="0"/>
          </a:p>
          <a:p>
            <a:endParaRPr lang="en-US" sz="2400" dirty="0"/>
          </a:p>
          <a:p>
            <a:r>
              <a:rPr lang="en-US" sz="2400" dirty="0"/>
              <a:t>Disburse 100 percent of eligible resources when the guidelines meet the above criteria, signed off by MoE (Chief Director) for implementation and is satisfactory to the World Bank.</a:t>
            </a:r>
          </a:p>
        </p:txBody>
      </p:sp>
      <p:sp>
        <p:nvSpPr>
          <p:cNvPr id="10" name="Oval 9">
            <a:extLst>
              <a:ext uri="{FF2B5EF4-FFF2-40B4-BE49-F238E27FC236}">
                <a16:creationId xmlns:a16="http://schemas.microsoft.com/office/drawing/2014/main" id="{18ED386D-A7E2-4892-B2E3-F31C7CA89B4A}"/>
              </a:ext>
            </a:extLst>
          </p:cNvPr>
          <p:cNvSpPr/>
          <p:nvPr/>
        </p:nvSpPr>
        <p:spPr>
          <a:xfrm>
            <a:off x="9563099" y="-393585"/>
            <a:ext cx="1542144" cy="31496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u="sng" dirty="0"/>
              <a:t>FUNDING</a:t>
            </a:r>
          </a:p>
          <a:p>
            <a:pPr algn="ctr"/>
            <a:r>
              <a:rPr lang="en-US" dirty="0"/>
              <a:t>$ 6.5 Million</a:t>
            </a:r>
            <a:endParaRPr lang="en-GH" dirty="0"/>
          </a:p>
        </p:txBody>
      </p:sp>
    </p:spTree>
    <p:extLst>
      <p:ext uri="{BB962C8B-B14F-4D97-AF65-F5344CB8AC3E}">
        <p14:creationId xmlns:p14="http://schemas.microsoft.com/office/powerpoint/2010/main" val="131082550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93BE8A-FBD6-4DA4-993A-098C727CE85C}"/>
              </a:ext>
            </a:extLst>
          </p:cNvPr>
          <p:cNvSpPr>
            <a:spLocks noGrp="1"/>
          </p:cNvSpPr>
          <p:nvPr>
            <p:ph type="title"/>
          </p:nvPr>
        </p:nvSpPr>
        <p:spPr/>
        <p:txBody>
          <a:bodyPr/>
          <a:lstStyle/>
          <a:p>
            <a:endParaRPr lang="en-GH" dirty="0"/>
          </a:p>
        </p:txBody>
      </p:sp>
      <p:sp>
        <p:nvSpPr>
          <p:cNvPr id="7" name="Content Placeholder 6">
            <a:extLst>
              <a:ext uri="{FF2B5EF4-FFF2-40B4-BE49-F238E27FC236}">
                <a16:creationId xmlns:a16="http://schemas.microsoft.com/office/drawing/2014/main" id="{FFBFC975-75CB-4F5B-B1D2-7DEAFC108B5A}"/>
              </a:ext>
            </a:extLst>
          </p:cNvPr>
          <p:cNvSpPr>
            <a:spLocks noGrp="1"/>
          </p:cNvSpPr>
          <p:nvPr>
            <p:ph idx="1"/>
          </p:nvPr>
        </p:nvSpPr>
        <p:spPr/>
        <p:txBody>
          <a:bodyPr/>
          <a:lstStyle/>
          <a:p>
            <a:endParaRPr lang="en-GH" dirty="0"/>
          </a:p>
        </p:txBody>
      </p:sp>
      <p:sp>
        <p:nvSpPr>
          <p:cNvPr id="8" name="Oval 7">
            <a:extLst>
              <a:ext uri="{FF2B5EF4-FFF2-40B4-BE49-F238E27FC236}">
                <a16:creationId xmlns:a16="http://schemas.microsoft.com/office/drawing/2014/main" id="{F4E9D65C-C433-408C-8B99-46836188029F}"/>
              </a:ext>
            </a:extLst>
          </p:cNvPr>
          <p:cNvSpPr/>
          <p:nvPr/>
        </p:nvSpPr>
        <p:spPr>
          <a:xfrm>
            <a:off x="2322286" y="-237219"/>
            <a:ext cx="6560457" cy="2062844"/>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latin typeface="Times New Roman" panose="02020603050405020304" pitchFamily="18" charset="0"/>
                <a:cs typeface="Times New Roman" panose="02020603050405020304" pitchFamily="18" charset="0"/>
              </a:rPr>
              <a:t>PBC 2.1</a:t>
            </a:r>
          </a:p>
          <a:p>
            <a:pPr algn="ctr"/>
            <a:r>
              <a:rPr lang="en-TT" sz="2400" b="1" dirty="0">
                <a:latin typeface="Times New Roman" panose="02020603050405020304" pitchFamily="18" charset="0"/>
                <a:cs typeface="Times New Roman" panose="02020603050405020304" pitchFamily="18" charset="0"/>
              </a:rPr>
              <a:t>Number of targeted schools receiving first allocation of learning grants</a:t>
            </a:r>
            <a:endParaRPr lang="en-GH" sz="2400" b="1" dirty="0">
              <a:latin typeface="Times New Roman" panose="02020603050405020304" pitchFamily="18" charset="0"/>
              <a:cs typeface="Times New Roman" panose="02020603050405020304" pitchFamily="18" charset="0"/>
            </a:endParaRPr>
          </a:p>
        </p:txBody>
      </p:sp>
      <p:sp>
        <p:nvSpPr>
          <p:cNvPr id="9" name="Rectangle: Rounded Corners 8">
            <a:extLst>
              <a:ext uri="{FF2B5EF4-FFF2-40B4-BE49-F238E27FC236}">
                <a16:creationId xmlns:a16="http://schemas.microsoft.com/office/drawing/2014/main" id="{6B645F44-6126-49F9-A034-9D2F8A4263CF}"/>
              </a:ext>
            </a:extLst>
          </p:cNvPr>
          <p:cNvSpPr/>
          <p:nvPr/>
        </p:nvSpPr>
        <p:spPr>
          <a:xfrm>
            <a:off x="522514" y="1690688"/>
            <a:ext cx="10831286" cy="516731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50000"/>
              </a:lnSpc>
            </a:pPr>
            <a:r>
              <a:rPr lang="en-US" sz="2800" b="1" dirty="0">
                <a:latin typeface="Times New Roman" panose="02020603050405020304" pitchFamily="18" charset="0"/>
                <a:cs typeface="Times New Roman" panose="02020603050405020304" pitchFamily="18" charset="0"/>
              </a:rPr>
              <a:t>VERIFICATION PROTOCOL</a:t>
            </a:r>
          </a:p>
          <a:p>
            <a:pPr>
              <a:lnSpc>
                <a:spcPct val="150000"/>
              </a:lnSpc>
            </a:pPr>
            <a:r>
              <a:rPr lang="en-US" sz="2800" b="1" dirty="0">
                <a:latin typeface="Times New Roman" panose="02020603050405020304" pitchFamily="18" charset="0"/>
                <a:cs typeface="Times New Roman" panose="02020603050405020304" pitchFamily="18" charset="0"/>
              </a:rPr>
              <a:t>GES reports the total number of schools receiving the learning grant.</a:t>
            </a:r>
          </a:p>
          <a:p>
            <a:pPr>
              <a:lnSpc>
                <a:spcPct val="150000"/>
              </a:lnSpc>
            </a:pPr>
            <a:r>
              <a:rPr lang="en-US" sz="2800" b="1" dirty="0">
                <a:latin typeface="Times New Roman" panose="02020603050405020304" pitchFamily="18" charset="0"/>
                <a:cs typeface="Times New Roman" panose="02020603050405020304" pitchFamily="18" charset="0"/>
              </a:rPr>
              <a:t>Verification is done in the first term of the school year for disbursements in the previous school year. </a:t>
            </a:r>
          </a:p>
          <a:p>
            <a:pPr>
              <a:lnSpc>
                <a:spcPct val="150000"/>
              </a:lnSpc>
            </a:pPr>
            <a:r>
              <a:rPr lang="en-US" sz="2800" b="1" dirty="0">
                <a:latin typeface="Times New Roman" panose="02020603050405020304" pitchFamily="18" charset="0"/>
                <a:cs typeface="Times New Roman" panose="02020603050405020304" pitchFamily="18" charset="0"/>
              </a:rPr>
              <a:t>For every targeted school receiving the first allocation of the learning grant, </a:t>
            </a:r>
            <a:r>
              <a:rPr lang="en-TT" sz="2800" b="1" dirty="0">
                <a:latin typeface="Times New Roman" panose="02020603050405020304" pitchFamily="18" charset="0"/>
                <a:cs typeface="Times New Roman" panose="02020603050405020304" pitchFamily="18" charset="0"/>
              </a:rPr>
              <a:t>disburse US$1,000.</a:t>
            </a:r>
          </a:p>
        </p:txBody>
      </p:sp>
      <p:sp>
        <p:nvSpPr>
          <p:cNvPr id="10" name="Oval 9">
            <a:extLst>
              <a:ext uri="{FF2B5EF4-FFF2-40B4-BE49-F238E27FC236}">
                <a16:creationId xmlns:a16="http://schemas.microsoft.com/office/drawing/2014/main" id="{18ED386D-A7E2-4892-B2E3-F31C7CA89B4A}"/>
              </a:ext>
            </a:extLst>
          </p:cNvPr>
          <p:cNvSpPr/>
          <p:nvPr/>
        </p:nvSpPr>
        <p:spPr>
          <a:xfrm>
            <a:off x="9405257" y="-393585"/>
            <a:ext cx="1828800" cy="31496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50000"/>
              </a:lnSpc>
            </a:pPr>
            <a:r>
              <a:rPr lang="en-US" b="1" u="sng" dirty="0">
                <a:latin typeface="Times New Roman" panose="02020603050405020304" pitchFamily="18" charset="0"/>
                <a:cs typeface="Times New Roman" panose="02020603050405020304" pitchFamily="18" charset="0"/>
              </a:rPr>
              <a:t>FUNDING</a:t>
            </a:r>
          </a:p>
          <a:p>
            <a:pPr algn="ctr">
              <a:lnSpc>
                <a:spcPct val="150000"/>
              </a:lnSpc>
            </a:pPr>
            <a:r>
              <a:rPr lang="en-US" b="1" dirty="0">
                <a:latin typeface="Times New Roman" panose="02020603050405020304" pitchFamily="18" charset="0"/>
                <a:cs typeface="Times New Roman" panose="02020603050405020304" pitchFamily="18" charset="0"/>
              </a:rPr>
              <a:t>$ 10.00 Million</a:t>
            </a:r>
            <a:endParaRPr lang="en-GH"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9300976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93BE8A-FBD6-4DA4-993A-098C727CE85C}"/>
              </a:ext>
            </a:extLst>
          </p:cNvPr>
          <p:cNvSpPr>
            <a:spLocks noGrp="1"/>
          </p:cNvSpPr>
          <p:nvPr>
            <p:ph type="title"/>
          </p:nvPr>
        </p:nvSpPr>
        <p:spPr/>
        <p:txBody>
          <a:bodyPr/>
          <a:lstStyle/>
          <a:p>
            <a:endParaRPr lang="en-GH" dirty="0"/>
          </a:p>
        </p:txBody>
      </p:sp>
      <p:sp>
        <p:nvSpPr>
          <p:cNvPr id="7" name="Content Placeholder 6">
            <a:extLst>
              <a:ext uri="{FF2B5EF4-FFF2-40B4-BE49-F238E27FC236}">
                <a16:creationId xmlns:a16="http://schemas.microsoft.com/office/drawing/2014/main" id="{FFBFC975-75CB-4F5B-B1D2-7DEAFC108B5A}"/>
              </a:ext>
            </a:extLst>
          </p:cNvPr>
          <p:cNvSpPr>
            <a:spLocks noGrp="1"/>
          </p:cNvSpPr>
          <p:nvPr>
            <p:ph idx="1"/>
          </p:nvPr>
        </p:nvSpPr>
        <p:spPr/>
        <p:txBody>
          <a:bodyPr/>
          <a:lstStyle/>
          <a:p>
            <a:endParaRPr lang="en-GH" dirty="0"/>
          </a:p>
        </p:txBody>
      </p:sp>
      <p:sp>
        <p:nvSpPr>
          <p:cNvPr id="8" name="Oval 7">
            <a:extLst>
              <a:ext uri="{FF2B5EF4-FFF2-40B4-BE49-F238E27FC236}">
                <a16:creationId xmlns:a16="http://schemas.microsoft.com/office/drawing/2014/main" id="{F4E9D65C-C433-408C-8B99-46836188029F}"/>
              </a:ext>
            </a:extLst>
          </p:cNvPr>
          <p:cNvSpPr/>
          <p:nvPr/>
        </p:nvSpPr>
        <p:spPr>
          <a:xfrm>
            <a:off x="2322286" y="-237219"/>
            <a:ext cx="7240813" cy="2062844"/>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latin typeface="Times New Roman" panose="02020603050405020304" pitchFamily="18" charset="0"/>
                <a:cs typeface="Times New Roman" panose="02020603050405020304" pitchFamily="18" charset="0"/>
              </a:rPr>
              <a:t>PBC 2.1</a:t>
            </a:r>
          </a:p>
          <a:p>
            <a:pPr algn="ctr"/>
            <a:r>
              <a:rPr lang="en-TT" sz="2400" b="1" dirty="0">
                <a:latin typeface="Times New Roman" panose="02020603050405020304" pitchFamily="18" charset="0"/>
                <a:cs typeface="Times New Roman" panose="02020603050405020304" pitchFamily="18" charset="0"/>
              </a:rPr>
              <a:t>Number of targeted </a:t>
            </a:r>
            <a:r>
              <a:rPr lang="en-US" sz="2400" b="1" dirty="0">
                <a:latin typeface="Times New Roman" panose="02020603050405020304" pitchFamily="18" charset="0"/>
                <a:cs typeface="Times New Roman" panose="02020603050405020304" pitchFamily="18" charset="0"/>
              </a:rPr>
              <a:t>schools utilizing at least 80 </a:t>
            </a:r>
            <a:r>
              <a:rPr lang="en-TT" sz="2400" b="1" dirty="0">
                <a:latin typeface="Times New Roman" panose="02020603050405020304" pitchFamily="18" charset="0"/>
                <a:cs typeface="Times New Roman" panose="02020603050405020304" pitchFamily="18" charset="0"/>
              </a:rPr>
              <a:t>percent of the learning grant</a:t>
            </a:r>
            <a:endParaRPr lang="en-GH" sz="2400" b="1" dirty="0">
              <a:latin typeface="Times New Roman" panose="02020603050405020304" pitchFamily="18" charset="0"/>
              <a:cs typeface="Times New Roman" panose="02020603050405020304" pitchFamily="18" charset="0"/>
            </a:endParaRPr>
          </a:p>
        </p:txBody>
      </p:sp>
      <p:sp>
        <p:nvSpPr>
          <p:cNvPr id="9" name="Rectangle: Rounded Corners 8">
            <a:extLst>
              <a:ext uri="{FF2B5EF4-FFF2-40B4-BE49-F238E27FC236}">
                <a16:creationId xmlns:a16="http://schemas.microsoft.com/office/drawing/2014/main" id="{6B645F44-6126-49F9-A034-9D2F8A4263CF}"/>
              </a:ext>
            </a:extLst>
          </p:cNvPr>
          <p:cNvSpPr/>
          <p:nvPr/>
        </p:nvSpPr>
        <p:spPr>
          <a:xfrm>
            <a:off x="0" y="1773238"/>
            <a:ext cx="11785600" cy="5167312"/>
          </a:xfrm>
          <a:prstGeom prst="roundRect">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50000"/>
              </a:lnSpc>
            </a:pPr>
            <a:r>
              <a:rPr lang="en-US" sz="2400" dirty="0">
                <a:latin typeface="Times New Roman" panose="02020603050405020304" pitchFamily="18" charset="0"/>
                <a:cs typeface="Times New Roman" panose="02020603050405020304" pitchFamily="18" charset="0"/>
              </a:rPr>
              <a:t>VERIFICATION PROTOCOL</a:t>
            </a:r>
          </a:p>
          <a:p>
            <a:pPr>
              <a:lnSpc>
                <a:spcPct val="150000"/>
              </a:lnSpc>
            </a:pPr>
            <a:r>
              <a:rPr lang="en-US" sz="2400" dirty="0">
                <a:latin typeface="Times New Roman" panose="02020603050405020304" pitchFamily="18" charset="0"/>
                <a:cs typeface="Times New Roman" panose="02020603050405020304" pitchFamily="18" charset="0"/>
              </a:rPr>
              <a:t>GES reports the total number of schools utilizing at least 80 percent of the learning grant. </a:t>
            </a:r>
          </a:p>
          <a:p>
            <a:pPr>
              <a:lnSpc>
                <a:spcPct val="150000"/>
              </a:lnSpc>
            </a:pPr>
            <a:r>
              <a:rPr lang="en-US" sz="2400" dirty="0">
                <a:latin typeface="Times New Roman" panose="02020603050405020304" pitchFamily="18" charset="0"/>
                <a:cs typeface="Times New Roman" panose="02020603050405020304" pitchFamily="18" charset="0"/>
              </a:rPr>
              <a:t>IVA verifies achievement in a sample of targeted schools. Verification is done in the first term of the school year for disbursements in the previous school year.</a:t>
            </a:r>
          </a:p>
          <a:p>
            <a:pPr>
              <a:lnSpc>
                <a:spcPct val="150000"/>
              </a:lnSpc>
            </a:pPr>
            <a:r>
              <a:rPr lang="en-US" sz="2400" dirty="0">
                <a:latin typeface="Times New Roman" panose="02020603050405020304" pitchFamily="18" charset="0"/>
                <a:cs typeface="Times New Roman" panose="02020603050405020304" pitchFamily="18" charset="0"/>
              </a:rPr>
              <a:t> For each targeted school utilizing at least 80 percent of the learning grant, disburse US$1,250 </a:t>
            </a:r>
            <a:r>
              <a:rPr lang="en-TT" sz="2400" dirty="0">
                <a:latin typeface="Times New Roman" panose="02020603050405020304" pitchFamily="18" charset="0"/>
                <a:cs typeface="Times New Roman" panose="02020603050405020304" pitchFamily="18" charset="0"/>
              </a:rPr>
              <a:t>annually.</a:t>
            </a:r>
          </a:p>
          <a:p>
            <a:pPr>
              <a:lnSpc>
                <a:spcPct val="150000"/>
              </a:lnSpc>
            </a:pPr>
            <a:r>
              <a:rPr lang="en-US" sz="2000" dirty="0"/>
              <a:t>.</a:t>
            </a:r>
            <a:endParaRPr lang="en-GH" sz="2000" dirty="0"/>
          </a:p>
        </p:txBody>
      </p:sp>
      <p:sp>
        <p:nvSpPr>
          <p:cNvPr id="10" name="Oval 9">
            <a:extLst>
              <a:ext uri="{FF2B5EF4-FFF2-40B4-BE49-F238E27FC236}">
                <a16:creationId xmlns:a16="http://schemas.microsoft.com/office/drawing/2014/main" id="{18ED386D-A7E2-4892-B2E3-F31C7CA89B4A}"/>
              </a:ext>
            </a:extLst>
          </p:cNvPr>
          <p:cNvSpPr/>
          <p:nvPr/>
        </p:nvSpPr>
        <p:spPr>
          <a:xfrm>
            <a:off x="9563099" y="-393585"/>
            <a:ext cx="1542144" cy="31496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u="sng" dirty="0"/>
              <a:t>FUNDING</a:t>
            </a:r>
          </a:p>
          <a:p>
            <a:pPr algn="ctr"/>
            <a:r>
              <a:rPr lang="en-US" dirty="0"/>
              <a:t>$ 40.00 Million</a:t>
            </a:r>
            <a:endParaRPr lang="en-GH" dirty="0"/>
          </a:p>
        </p:txBody>
      </p:sp>
    </p:spTree>
    <p:extLst>
      <p:ext uri="{BB962C8B-B14F-4D97-AF65-F5344CB8AC3E}">
        <p14:creationId xmlns:p14="http://schemas.microsoft.com/office/powerpoint/2010/main" val="60863436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93BE8A-FBD6-4DA4-993A-098C727CE85C}"/>
              </a:ext>
            </a:extLst>
          </p:cNvPr>
          <p:cNvSpPr>
            <a:spLocks noGrp="1"/>
          </p:cNvSpPr>
          <p:nvPr>
            <p:ph type="title"/>
          </p:nvPr>
        </p:nvSpPr>
        <p:spPr/>
        <p:txBody>
          <a:bodyPr/>
          <a:lstStyle/>
          <a:p>
            <a:endParaRPr lang="en-GH" dirty="0"/>
          </a:p>
        </p:txBody>
      </p:sp>
      <p:sp>
        <p:nvSpPr>
          <p:cNvPr id="7" name="Content Placeholder 6">
            <a:extLst>
              <a:ext uri="{FF2B5EF4-FFF2-40B4-BE49-F238E27FC236}">
                <a16:creationId xmlns:a16="http://schemas.microsoft.com/office/drawing/2014/main" id="{FFBFC975-75CB-4F5B-B1D2-7DEAFC108B5A}"/>
              </a:ext>
            </a:extLst>
          </p:cNvPr>
          <p:cNvSpPr>
            <a:spLocks noGrp="1"/>
          </p:cNvSpPr>
          <p:nvPr>
            <p:ph idx="1"/>
          </p:nvPr>
        </p:nvSpPr>
        <p:spPr/>
        <p:txBody>
          <a:bodyPr/>
          <a:lstStyle/>
          <a:p>
            <a:endParaRPr lang="en-GH" dirty="0"/>
          </a:p>
        </p:txBody>
      </p:sp>
      <p:sp>
        <p:nvSpPr>
          <p:cNvPr id="8" name="Oval 7">
            <a:extLst>
              <a:ext uri="{FF2B5EF4-FFF2-40B4-BE49-F238E27FC236}">
                <a16:creationId xmlns:a16="http://schemas.microsoft.com/office/drawing/2014/main" id="{F4E9D65C-C433-408C-8B99-46836188029F}"/>
              </a:ext>
            </a:extLst>
          </p:cNvPr>
          <p:cNvSpPr/>
          <p:nvPr/>
        </p:nvSpPr>
        <p:spPr>
          <a:xfrm>
            <a:off x="2322286" y="-237219"/>
            <a:ext cx="6560457" cy="206284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PBC 3.0</a:t>
            </a:r>
          </a:p>
          <a:p>
            <a:pPr algn="ctr"/>
            <a:r>
              <a:rPr lang="en-TT" dirty="0"/>
              <a:t>Accountability for Learning</a:t>
            </a:r>
          </a:p>
          <a:p>
            <a:pPr algn="ctr"/>
            <a:r>
              <a:rPr lang="en-TT" dirty="0"/>
              <a:t>framework developed by</a:t>
            </a:r>
          </a:p>
          <a:p>
            <a:pPr algn="ctr"/>
            <a:r>
              <a:rPr lang="en-TT" dirty="0"/>
              <a:t>participating agencies and</a:t>
            </a:r>
          </a:p>
          <a:p>
            <a:pPr algn="ctr"/>
            <a:r>
              <a:rPr lang="en-TT" dirty="0"/>
              <a:t>approved by MoE</a:t>
            </a:r>
            <a:endParaRPr lang="en-GH" b="1" dirty="0"/>
          </a:p>
        </p:txBody>
      </p:sp>
      <p:sp>
        <p:nvSpPr>
          <p:cNvPr id="9" name="Rectangle: Rounded Corners 8">
            <a:extLst>
              <a:ext uri="{FF2B5EF4-FFF2-40B4-BE49-F238E27FC236}">
                <a16:creationId xmlns:a16="http://schemas.microsoft.com/office/drawing/2014/main" id="{6B645F44-6126-49F9-A034-9D2F8A4263CF}"/>
              </a:ext>
            </a:extLst>
          </p:cNvPr>
          <p:cNvSpPr/>
          <p:nvPr/>
        </p:nvSpPr>
        <p:spPr>
          <a:xfrm>
            <a:off x="522514" y="1690688"/>
            <a:ext cx="10406743" cy="516731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t>VERIFICATION PROTOCOL</a:t>
            </a:r>
          </a:p>
          <a:p>
            <a:r>
              <a:rPr lang="en-US" sz="2400" dirty="0"/>
              <a:t>The GES will lead the development of the Accountability for Learning framework. It provides an overview of basic education accountability systems including levels of monitoring and reporting, roles and responsibilities of key stakeholders, key accountability indicators, purposes of assessments, targeted support measures for low performing schools, processes for compliance with teacher code of conduct, and policy frameworks that guide system responsiveness</a:t>
            </a:r>
          </a:p>
          <a:p>
            <a:endParaRPr lang="en-US" sz="2400" dirty="0"/>
          </a:p>
          <a:p>
            <a:r>
              <a:rPr lang="en-US" sz="2400" dirty="0"/>
              <a:t>Disburse 100 percent of eligible amount if MoE (Chief Director) signs off the Accountability for Learning Framework as final and it is satisfactory </a:t>
            </a:r>
            <a:r>
              <a:rPr lang="en-TT" sz="2400" dirty="0"/>
              <a:t>to the Association. </a:t>
            </a:r>
            <a:endParaRPr lang="en-GH" sz="2400" dirty="0"/>
          </a:p>
        </p:txBody>
      </p:sp>
      <p:sp>
        <p:nvSpPr>
          <p:cNvPr id="10" name="Oval 9">
            <a:extLst>
              <a:ext uri="{FF2B5EF4-FFF2-40B4-BE49-F238E27FC236}">
                <a16:creationId xmlns:a16="http://schemas.microsoft.com/office/drawing/2014/main" id="{18ED386D-A7E2-4892-B2E3-F31C7CA89B4A}"/>
              </a:ext>
            </a:extLst>
          </p:cNvPr>
          <p:cNvSpPr/>
          <p:nvPr/>
        </p:nvSpPr>
        <p:spPr>
          <a:xfrm>
            <a:off x="9563099" y="-393585"/>
            <a:ext cx="1542144" cy="31496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u="sng" dirty="0"/>
              <a:t>FUNDING</a:t>
            </a:r>
          </a:p>
          <a:p>
            <a:pPr algn="ctr"/>
            <a:r>
              <a:rPr lang="en-US" dirty="0"/>
              <a:t>$ 4.00 Million</a:t>
            </a:r>
            <a:endParaRPr lang="en-GH" dirty="0"/>
          </a:p>
        </p:txBody>
      </p:sp>
    </p:spTree>
    <p:extLst>
      <p:ext uri="{BB962C8B-B14F-4D97-AF65-F5344CB8AC3E}">
        <p14:creationId xmlns:p14="http://schemas.microsoft.com/office/powerpoint/2010/main" val="158785521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93BE8A-FBD6-4DA4-993A-098C727CE85C}"/>
              </a:ext>
            </a:extLst>
          </p:cNvPr>
          <p:cNvSpPr>
            <a:spLocks noGrp="1"/>
          </p:cNvSpPr>
          <p:nvPr>
            <p:ph type="title"/>
          </p:nvPr>
        </p:nvSpPr>
        <p:spPr/>
        <p:txBody>
          <a:bodyPr/>
          <a:lstStyle/>
          <a:p>
            <a:endParaRPr lang="en-GH" dirty="0"/>
          </a:p>
        </p:txBody>
      </p:sp>
      <p:sp>
        <p:nvSpPr>
          <p:cNvPr id="7" name="Content Placeholder 6">
            <a:extLst>
              <a:ext uri="{FF2B5EF4-FFF2-40B4-BE49-F238E27FC236}">
                <a16:creationId xmlns:a16="http://schemas.microsoft.com/office/drawing/2014/main" id="{FFBFC975-75CB-4F5B-B1D2-7DEAFC108B5A}"/>
              </a:ext>
            </a:extLst>
          </p:cNvPr>
          <p:cNvSpPr>
            <a:spLocks noGrp="1"/>
          </p:cNvSpPr>
          <p:nvPr>
            <p:ph idx="1"/>
          </p:nvPr>
        </p:nvSpPr>
        <p:spPr/>
        <p:txBody>
          <a:bodyPr/>
          <a:lstStyle/>
          <a:p>
            <a:endParaRPr lang="en-GH" dirty="0"/>
          </a:p>
        </p:txBody>
      </p:sp>
      <p:sp>
        <p:nvSpPr>
          <p:cNvPr id="8" name="Oval 7">
            <a:extLst>
              <a:ext uri="{FF2B5EF4-FFF2-40B4-BE49-F238E27FC236}">
                <a16:creationId xmlns:a16="http://schemas.microsoft.com/office/drawing/2014/main" id="{F4E9D65C-C433-408C-8B99-46836188029F}"/>
              </a:ext>
            </a:extLst>
          </p:cNvPr>
          <p:cNvSpPr/>
          <p:nvPr/>
        </p:nvSpPr>
        <p:spPr>
          <a:xfrm>
            <a:off x="2322286" y="-237219"/>
            <a:ext cx="6560457" cy="206284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PBC 3.1</a:t>
            </a:r>
          </a:p>
          <a:p>
            <a:pPr algn="ctr"/>
            <a:r>
              <a:rPr lang="en-TT" dirty="0"/>
              <a:t>Accountability dashboard </a:t>
            </a:r>
            <a:r>
              <a:rPr lang="en-US" dirty="0"/>
              <a:t>developed by MoE and is </a:t>
            </a:r>
            <a:r>
              <a:rPr lang="en-TT" dirty="0"/>
              <a:t>functional</a:t>
            </a:r>
            <a:endParaRPr lang="en-GH" b="1" dirty="0"/>
          </a:p>
        </p:txBody>
      </p:sp>
      <p:sp>
        <p:nvSpPr>
          <p:cNvPr id="9" name="Rectangle: Rounded Corners 8">
            <a:extLst>
              <a:ext uri="{FF2B5EF4-FFF2-40B4-BE49-F238E27FC236}">
                <a16:creationId xmlns:a16="http://schemas.microsoft.com/office/drawing/2014/main" id="{6B645F44-6126-49F9-A034-9D2F8A4263CF}"/>
              </a:ext>
            </a:extLst>
          </p:cNvPr>
          <p:cNvSpPr/>
          <p:nvPr/>
        </p:nvSpPr>
        <p:spPr>
          <a:xfrm>
            <a:off x="522514" y="1690688"/>
            <a:ext cx="10406743" cy="516731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t>VERIFICATION PROTOCOL</a:t>
            </a:r>
          </a:p>
          <a:p>
            <a:r>
              <a:rPr lang="en-US" sz="2000" dirty="0"/>
              <a:t>Accountability dashboard refers to a portal that integrates key accountability data (as identified by MoE and its implementing agencies such as teacher absenteeism, student attendance, capitation grant</a:t>
            </a:r>
          </a:p>
          <a:p>
            <a:r>
              <a:rPr lang="en-US" sz="2000" dirty="0"/>
              <a:t>amount, CS visits etc.) from different data sources in a user-friendly interface that allows for data-driven decision making and is accessible to stakeholders at national, regional, district, cluster, school and</a:t>
            </a:r>
          </a:p>
          <a:p>
            <a:r>
              <a:rPr lang="en-TT" sz="2000" dirty="0"/>
              <a:t>community level. </a:t>
            </a:r>
          </a:p>
          <a:p>
            <a:endParaRPr lang="en-US" sz="2000" dirty="0"/>
          </a:p>
          <a:p>
            <a:r>
              <a:rPr lang="en-US" sz="2000" dirty="0"/>
              <a:t>Disburse 100 percent of eligible resources when dashboard is fully developed and functional. This DLR will be achieved when:</a:t>
            </a:r>
          </a:p>
          <a:p>
            <a:r>
              <a:rPr lang="en-US" sz="2000" dirty="0"/>
              <a:t>(a)Digitization of EMIS and </a:t>
            </a:r>
            <a:r>
              <a:rPr lang="en-US" sz="2000" dirty="0" err="1"/>
              <a:t>mSRC</a:t>
            </a:r>
            <a:r>
              <a:rPr lang="en-US" sz="2000" dirty="0"/>
              <a:t> is completed and linked; </a:t>
            </a:r>
          </a:p>
          <a:p>
            <a:r>
              <a:rPr lang="en-US" sz="2000" dirty="0"/>
              <a:t>(b) Dashboard app is developed and linked to EMIS and </a:t>
            </a:r>
            <a:r>
              <a:rPr lang="en-US" sz="2000" dirty="0" err="1"/>
              <a:t>mSRC</a:t>
            </a:r>
            <a:r>
              <a:rPr lang="en-US" sz="2000" dirty="0"/>
              <a:t>; and </a:t>
            </a:r>
          </a:p>
          <a:p>
            <a:r>
              <a:rPr lang="en-US" sz="2000" dirty="0"/>
              <a:t>(c) Electronic devices for all Circuit Supervisors and public basic schools are uploaded and configured with software applications for dashboard functionality.</a:t>
            </a:r>
          </a:p>
        </p:txBody>
      </p:sp>
      <p:sp>
        <p:nvSpPr>
          <p:cNvPr id="10" name="Oval 9">
            <a:extLst>
              <a:ext uri="{FF2B5EF4-FFF2-40B4-BE49-F238E27FC236}">
                <a16:creationId xmlns:a16="http://schemas.microsoft.com/office/drawing/2014/main" id="{18ED386D-A7E2-4892-B2E3-F31C7CA89B4A}"/>
              </a:ext>
            </a:extLst>
          </p:cNvPr>
          <p:cNvSpPr/>
          <p:nvPr/>
        </p:nvSpPr>
        <p:spPr>
          <a:xfrm>
            <a:off x="9563099" y="-393585"/>
            <a:ext cx="1542144" cy="31496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u="sng" dirty="0"/>
              <a:t>FUNDING</a:t>
            </a:r>
          </a:p>
          <a:p>
            <a:pPr algn="ctr"/>
            <a:r>
              <a:rPr lang="en-US" dirty="0"/>
              <a:t>$ 6.00 Million</a:t>
            </a:r>
            <a:endParaRPr lang="en-GH" dirty="0"/>
          </a:p>
        </p:txBody>
      </p:sp>
    </p:spTree>
    <p:extLst>
      <p:ext uri="{BB962C8B-B14F-4D97-AF65-F5344CB8AC3E}">
        <p14:creationId xmlns:p14="http://schemas.microsoft.com/office/powerpoint/2010/main" val="266332953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93BE8A-FBD6-4DA4-993A-098C727CE85C}"/>
              </a:ext>
            </a:extLst>
          </p:cNvPr>
          <p:cNvSpPr>
            <a:spLocks noGrp="1"/>
          </p:cNvSpPr>
          <p:nvPr>
            <p:ph type="title"/>
          </p:nvPr>
        </p:nvSpPr>
        <p:spPr/>
        <p:txBody>
          <a:bodyPr/>
          <a:lstStyle/>
          <a:p>
            <a:endParaRPr lang="en-GH" dirty="0"/>
          </a:p>
        </p:txBody>
      </p:sp>
      <p:sp>
        <p:nvSpPr>
          <p:cNvPr id="7" name="Content Placeholder 6">
            <a:extLst>
              <a:ext uri="{FF2B5EF4-FFF2-40B4-BE49-F238E27FC236}">
                <a16:creationId xmlns:a16="http://schemas.microsoft.com/office/drawing/2014/main" id="{FFBFC975-75CB-4F5B-B1D2-7DEAFC108B5A}"/>
              </a:ext>
            </a:extLst>
          </p:cNvPr>
          <p:cNvSpPr>
            <a:spLocks noGrp="1"/>
          </p:cNvSpPr>
          <p:nvPr>
            <p:ph idx="1"/>
          </p:nvPr>
        </p:nvSpPr>
        <p:spPr/>
        <p:txBody>
          <a:bodyPr/>
          <a:lstStyle/>
          <a:p>
            <a:endParaRPr lang="en-GH" dirty="0"/>
          </a:p>
        </p:txBody>
      </p:sp>
      <p:sp>
        <p:nvSpPr>
          <p:cNvPr id="8" name="Oval 7">
            <a:extLst>
              <a:ext uri="{FF2B5EF4-FFF2-40B4-BE49-F238E27FC236}">
                <a16:creationId xmlns:a16="http://schemas.microsoft.com/office/drawing/2014/main" id="{F4E9D65C-C433-408C-8B99-46836188029F}"/>
              </a:ext>
            </a:extLst>
          </p:cNvPr>
          <p:cNvSpPr/>
          <p:nvPr/>
        </p:nvSpPr>
        <p:spPr>
          <a:xfrm>
            <a:off x="2322286" y="-237219"/>
            <a:ext cx="6560457" cy="206284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PBC 3.2</a:t>
            </a:r>
          </a:p>
          <a:p>
            <a:r>
              <a:rPr lang="en-TT" sz="2400" dirty="0"/>
              <a:t>Number of schools using</a:t>
            </a:r>
          </a:p>
          <a:p>
            <a:r>
              <a:rPr lang="en-TT" sz="2400" dirty="0"/>
              <a:t>accountability dashboard</a:t>
            </a:r>
          </a:p>
          <a:p>
            <a:r>
              <a:rPr lang="en-TT" sz="2400" dirty="0"/>
              <a:t>data during cluster-level</a:t>
            </a:r>
          </a:p>
          <a:p>
            <a:r>
              <a:rPr lang="en-TT" sz="2400" dirty="0"/>
              <a:t>meetings</a:t>
            </a:r>
            <a:endParaRPr lang="en-GH" sz="2400" b="1" dirty="0"/>
          </a:p>
        </p:txBody>
      </p:sp>
      <p:sp>
        <p:nvSpPr>
          <p:cNvPr id="9" name="Rectangle: Rounded Corners 8">
            <a:extLst>
              <a:ext uri="{FF2B5EF4-FFF2-40B4-BE49-F238E27FC236}">
                <a16:creationId xmlns:a16="http://schemas.microsoft.com/office/drawing/2014/main" id="{6B645F44-6126-49F9-A034-9D2F8A4263CF}"/>
              </a:ext>
            </a:extLst>
          </p:cNvPr>
          <p:cNvSpPr/>
          <p:nvPr/>
        </p:nvSpPr>
        <p:spPr>
          <a:xfrm>
            <a:off x="522514" y="1690688"/>
            <a:ext cx="10406743" cy="516731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t>VERIFICATION PROTOCOL</a:t>
            </a:r>
          </a:p>
          <a:p>
            <a:r>
              <a:rPr lang="en-US" sz="2000" dirty="0"/>
              <a:t>Cluster level meetings will be held at least once a year to discuss data on key dashboard indicators using accountability dashboard (i.e., </a:t>
            </a:r>
            <a:r>
              <a:rPr lang="en-TT" sz="2000" dirty="0"/>
              <a:t>teacher absenteeism, student attendance, capitation grant amount, CS</a:t>
            </a:r>
          </a:p>
          <a:p>
            <a:r>
              <a:rPr lang="en-US" sz="2000" dirty="0"/>
              <a:t>visits). </a:t>
            </a:r>
          </a:p>
          <a:p>
            <a:r>
              <a:rPr lang="en-US" sz="2000" dirty="0"/>
              <a:t>These meetings will be funded with support from the district. CSs will record attendance of school heads and SMC members on their tablets, and will maintain minutes of the meetings, which will be</a:t>
            </a:r>
          </a:p>
          <a:p>
            <a:r>
              <a:rPr lang="en-US" sz="2000" dirty="0"/>
              <a:t>collected at the district office.</a:t>
            </a:r>
          </a:p>
          <a:p>
            <a:endParaRPr lang="en-US" sz="2000" dirty="0"/>
          </a:p>
          <a:p>
            <a:r>
              <a:rPr lang="en-US" sz="2000" dirty="0"/>
              <a:t>IVA reports achievement using data from electronic-based monitoring system and verifies in a sample of clusters based on the minutes of </a:t>
            </a:r>
            <a:r>
              <a:rPr lang="en-TT" sz="2000" dirty="0"/>
              <a:t>cluster meetings.</a:t>
            </a:r>
          </a:p>
          <a:p>
            <a:r>
              <a:rPr lang="en-US" sz="2000" dirty="0"/>
              <a:t>For each school participating in an annual cluster level meeting, disburse US$150..</a:t>
            </a:r>
            <a:endParaRPr lang="en-GH" sz="2000" dirty="0"/>
          </a:p>
        </p:txBody>
      </p:sp>
      <p:sp>
        <p:nvSpPr>
          <p:cNvPr id="10" name="Oval 9">
            <a:extLst>
              <a:ext uri="{FF2B5EF4-FFF2-40B4-BE49-F238E27FC236}">
                <a16:creationId xmlns:a16="http://schemas.microsoft.com/office/drawing/2014/main" id="{18ED386D-A7E2-4892-B2E3-F31C7CA89B4A}"/>
              </a:ext>
            </a:extLst>
          </p:cNvPr>
          <p:cNvSpPr/>
          <p:nvPr/>
        </p:nvSpPr>
        <p:spPr>
          <a:xfrm>
            <a:off x="9563099" y="-393585"/>
            <a:ext cx="1542144" cy="31496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u="sng" dirty="0"/>
              <a:t>FUNDING</a:t>
            </a:r>
          </a:p>
          <a:p>
            <a:pPr algn="ctr"/>
            <a:r>
              <a:rPr lang="en-US" dirty="0"/>
              <a:t>$ 6.00 Million</a:t>
            </a:r>
            <a:endParaRPr lang="en-GH" dirty="0"/>
          </a:p>
        </p:txBody>
      </p:sp>
    </p:spTree>
    <p:extLst>
      <p:ext uri="{BB962C8B-B14F-4D97-AF65-F5344CB8AC3E}">
        <p14:creationId xmlns:p14="http://schemas.microsoft.com/office/powerpoint/2010/main" val="30486406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BF61EA3-B236-439E-9C0B-340980D56B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9EB4EEF-E680-2B4E-920F-D32A31C655F0}"/>
              </a:ext>
            </a:extLst>
          </p:cNvPr>
          <p:cNvSpPr>
            <a:spLocks noGrp="1"/>
          </p:cNvSpPr>
          <p:nvPr>
            <p:ph type="title"/>
          </p:nvPr>
        </p:nvSpPr>
        <p:spPr>
          <a:xfrm>
            <a:off x="808638" y="386930"/>
            <a:ext cx="9236700" cy="1188950"/>
          </a:xfrm>
        </p:spPr>
        <p:txBody>
          <a:bodyPr anchor="b">
            <a:normAutofit/>
          </a:bodyPr>
          <a:lstStyle/>
          <a:p>
            <a:r>
              <a:rPr lang="en-SE" sz="5400" b="1" dirty="0"/>
              <a:t>GALOP – Results-Based Project</a:t>
            </a:r>
          </a:p>
        </p:txBody>
      </p:sp>
      <p:grpSp>
        <p:nvGrpSpPr>
          <p:cNvPr id="10" name="Group 9">
            <a:extLst>
              <a:ext uri="{FF2B5EF4-FFF2-40B4-BE49-F238E27FC236}">
                <a16:creationId xmlns:a16="http://schemas.microsoft.com/office/drawing/2014/main" id="{28FAF094-D087-493F-8DF9-A486C2D6BBA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 y="1998368"/>
            <a:ext cx="11695083" cy="782176"/>
            <a:chOff x="-2" y="1998368"/>
            <a:chExt cx="11695083" cy="782176"/>
          </a:xfrm>
        </p:grpSpPr>
        <p:sp>
          <p:nvSpPr>
            <p:cNvPr id="11" name="Rectangle 10">
              <a:extLst>
                <a:ext uri="{FF2B5EF4-FFF2-40B4-BE49-F238E27FC236}">
                  <a16:creationId xmlns:a16="http://schemas.microsoft.com/office/drawing/2014/main" id="{8D7C88D8-5509-4514-925A-9CE148E5CB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228040" y="2313027"/>
              <a:ext cx="781700" cy="15238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7275593D-F75E-4426-AE3E-2CDEFD228D2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flipV="1">
              <a:off x="-2" y="1998845"/>
              <a:ext cx="11454595" cy="78169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4" name="Rectangle 13">
            <a:extLst>
              <a:ext uri="{FF2B5EF4-FFF2-40B4-BE49-F238E27FC236}">
                <a16:creationId xmlns:a16="http://schemas.microsoft.com/office/drawing/2014/main" id="{E659831F-0D9A-4C63-9EBB-8435B85A44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203079"/>
            <a:ext cx="11383362" cy="4147845"/>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26CF8C39-3DAF-7C4A-8C80-895A33EA0C99}"/>
              </a:ext>
            </a:extLst>
          </p:cNvPr>
          <p:cNvSpPr>
            <a:spLocks noGrp="1"/>
          </p:cNvSpPr>
          <p:nvPr>
            <p:ph idx="1"/>
          </p:nvPr>
        </p:nvSpPr>
        <p:spPr>
          <a:xfrm>
            <a:off x="793660" y="2599509"/>
            <a:ext cx="10143668" cy="3435531"/>
          </a:xfrm>
        </p:spPr>
        <p:txBody>
          <a:bodyPr anchor="ctr">
            <a:normAutofit fontScale="92500" lnSpcReduction="20000"/>
          </a:bodyPr>
          <a:lstStyle/>
          <a:p>
            <a:r>
              <a:rPr lang="en-SE" sz="2400" dirty="0"/>
              <a:t>GALOP is a five-year long results-based project </a:t>
            </a:r>
          </a:p>
          <a:p>
            <a:r>
              <a:rPr lang="en-SE" sz="2400" dirty="0"/>
              <a:t>The project has around 30 Performance Based Conditions (PBCs) linked to funding </a:t>
            </a:r>
          </a:p>
          <a:p>
            <a:r>
              <a:rPr lang="en-SE" sz="2400" dirty="0"/>
              <a:t>Some of the PBCs stretches over multiple years, i.e are scalable</a:t>
            </a:r>
          </a:p>
          <a:p>
            <a:r>
              <a:rPr lang="en-SE" sz="2400" dirty="0"/>
              <a:t>Results-based projects implies that funding will be disbursed </a:t>
            </a:r>
            <a:r>
              <a:rPr lang="en-SE" sz="2400" b="1" u="sng" dirty="0"/>
              <a:t>only </a:t>
            </a:r>
            <a:r>
              <a:rPr lang="en-SE" sz="2400" dirty="0"/>
              <a:t>when pre-determined results have been achived and verified. </a:t>
            </a:r>
          </a:p>
          <a:p>
            <a:r>
              <a:rPr lang="en-SE" sz="2400" dirty="0"/>
              <a:t>Therefore, all actors in the education sector are responsible for the success of the Project</a:t>
            </a:r>
          </a:p>
          <a:p>
            <a:r>
              <a:rPr lang="en-SE" sz="2400" dirty="0"/>
              <a:t>The Funds will be disbursed from the World Bank to a MoE designated account for all Components. </a:t>
            </a:r>
          </a:p>
          <a:p>
            <a:r>
              <a:rPr lang="en-SE" sz="2400" dirty="0"/>
              <a:t>The MoE Director Finance is ultimatly responsible for the Project funds. </a:t>
            </a:r>
          </a:p>
        </p:txBody>
      </p:sp>
    </p:spTree>
    <p:extLst>
      <p:ext uri="{BB962C8B-B14F-4D97-AF65-F5344CB8AC3E}">
        <p14:creationId xmlns:p14="http://schemas.microsoft.com/office/powerpoint/2010/main" val="8648838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51" name="Rectangle 39">
            <a:extLst>
              <a:ext uri="{FF2B5EF4-FFF2-40B4-BE49-F238E27FC236}">
                <a16:creationId xmlns:a16="http://schemas.microsoft.com/office/drawing/2014/main" id="{DBF61EA3-B236-439E-9C0B-340980D56B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808638" y="386930"/>
            <a:ext cx="9236700" cy="1188950"/>
          </a:xfrm>
        </p:spPr>
        <p:txBody>
          <a:bodyPr anchor="b">
            <a:normAutofit/>
          </a:bodyPr>
          <a:lstStyle/>
          <a:p>
            <a:r>
              <a:rPr lang="en-US" sz="4600" b="1" dirty="0"/>
              <a:t>Performance Based Conditions (PBC)</a:t>
            </a:r>
          </a:p>
        </p:txBody>
      </p:sp>
      <p:grpSp>
        <p:nvGrpSpPr>
          <p:cNvPr id="52" name="Group 41">
            <a:extLst>
              <a:ext uri="{FF2B5EF4-FFF2-40B4-BE49-F238E27FC236}">
                <a16:creationId xmlns:a16="http://schemas.microsoft.com/office/drawing/2014/main" id="{28FAF094-D087-493F-8DF9-A486C2D6BBA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 y="1998368"/>
            <a:ext cx="11695083" cy="782176"/>
            <a:chOff x="-2" y="1998368"/>
            <a:chExt cx="11695083" cy="782176"/>
          </a:xfrm>
        </p:grpSpPr>
        <p:sp>
          <p:nvSpPr>
            <p:cNvPr id="53" name="Rectangle 42">
              <a:extLst>
                <a:ext uri="{FF2B5EF4-FFF2-40B4-BE49-F238E27FC236}">
                  <a16:creationId xmlns:a16="http://schemas.microsoft.com/office/drawing/2014/main" id="{8D7C88D8-5509-4514-925A-9CE148E5CB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228040" y="2313027"/>
              <a:ext cx="781700" cy="15238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Rectangle 43">
              <a:extLst>
                <a:ext uri="{FF2B5EF4-FFF2-40B4-BE49-F238E27FC236}">
                  <a16:creationId xmlns:a16="http://schemas.microsoft.com/office/drawing/2014/main" id="{7275593D-F75E-4426-AE3E-2CDEFD228D2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flipV="1">
              <a:off x="-2" y="1998845"/>
              <a:ext cx="11454595" cy="78169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a:extLst>
              <a:ext uri="{FF2B5EF4-FFF2-40B4-BE49-F238E27FC236}">
                <a16:creationId xmlns:a16="http://schemas.microsoft.com/office/drawing/2014/main" id="{E659831F-0D9A-4C63-9EBB-8435B85A44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203079"/>
            <a:ext cx="11383362" cy="4147845"/>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737407" y="2389218"/>
            <a:ext cx="10143668" cy="3435531"/>
          </a:xfrm>
        </p:spPr>
        <p:txBody>
          <a:bodyPr anchor="ctr">
            <a:normAutofit/>
          </a:bodyPr>
          <a:lstStyle/>
          <a:p>
            <a:pPr marL="0" indent="0">
              <a:spcBef>
                <a:spcPts val="200"/>
              </a:spcBef>
              <a:buNone/>
            </a:pPr>
            <a:r>
              <a:rPr lang="en-US" sz="1900" i="1" dirty="0"/>
              <a:t>Total project funding: US$219.5M (US$150M IDA, US$24.4M GPE Grant, US$25.5M GPRBA, US$4.5M </a:t>
            </a:r>
            <a:r>
              <a:rPr lang="en-US" sz="1900" i="1" dirty="0" err="1"/>
              <a:t>GoG</a:t>
            </a:r>
            <a:r>
              <a:rPr lang="en-US" sz="1900" i="1" dirty="0"/>
              <a:t>, US$15M GPE COVID-19 Grant)</a:t>
            </a:r>
          </a:p>
          <a:p>
            <a:pPr marL="0" indent="0">
              <a:spcBef>
                <a:spcPts val="200"/>
              </a:spcBef>
              <a:buNone/>
            </a:pPr>
            <a:endParaRPr lang="en-US" sz="1900" dirty="0"/>
          </a:p>
          <a:p>
            <a:pPr>
              <a:spcBef>
                <a:spcPts val="200"/>
              </a:spcBef>
              <a:buFont typeface="Wingdings" pitchFamily="2" charset="2"/>
              <a:buChar char="Ø"/>
            </a:pPr>
            <a:r>
              <a:rPr lang="en-US" sz="1900" dirty="0"/>
              <a:t>PBC 1: Improved teaching practices in targeted schools </a:t>
            </a:r>
          </a:p>
          <a:p>
            <a:pPr>
              <a:spcBef>
                <a:spcPts val="200"/>
              </a:spcBef>
              <a:buFont typeface="Wingdings" pitchFamily="2" charset="2"/>
              <a:buChar char="Ø"/>
            </a:pPr>
            <a:r>
              <a:rPr lang="en-US" sz="1900" dirty="0"/>
              <a:t>PBC 2: Strengthened school support for learning in targeted schools</a:t>
            </a:r>
          </a:p>
          <a:p>
            <a:pPr>
              <a:spcBef>
                <a:spcPts val="200"/>
              </a:spcBef>
              <a:buFont typeface="Wingdings" pitchFamily="2" charset="2"/>
              <a:buChar char="Ø"/>
            </a:pPr>
            <a:r>
              <a:rPr lang="en-US" sz="1900" dirty="0"/>
              <a:t>PBC</a:t>
            </a:r>
            <a:r>
              <a:rPr lang="en-GB" sz="1900" dirty="0"/>
              <a:t> 3: </a:t>
            </a:r>
            <a:r>
              <a:rPr lang="en-US" sz="1900" dirty="0"/>
              <a:t>Improved accountability for learning in public basic schools</a:t>
            </a:r>
          </a:p>
          <a:p>
            <a:pPr lvl="0">
              <a:spcBef>
                <a:spcPts val="200"/>
              </a:spcBef>
              <a:buFont typeface="Wingdings" pitchFamily="2" charset="2"/>
              <a:buChar char="Ø"/>
            </a:pPr>
            <a:r>
              <a:rPr lang="en-GB" sz="1900" dirty="0"/>
              <a:t>PBC 4: Improved proficiency in P4 mathematics and English in targeted schools</a:t>
            </a:r>
            <a:endParaRPr lang="en-US" sz="1900" dirty="0"/>
          </a:p>
          <a:p>
            <a:pPr lvl="0">
              <a:spcBef>
                <a:spcPts val="200"/>
              </a:spcBef>
              <a:buFont typeface="Wingdings" pitchFamily="2" charset="2"/>
              <a:buChar char="Ø"/>
            </a:pPr>
            <a:r>
              <a:rPr lang="en-GB" sz="1900" dirty="0"/>
              <a:t>PBC 5: </a:t>
            </a:r>
            <a:r>
              <a:rPr lang="en-US" sz="1900" dirty="0"/>
              <a:t>Improved equity in the distribution of KG and primary trained teachers in targeted schools</a:t>
            </a:r>
          </a:p>
          <a:p>
            <a:pPr lvl="0">
              <a:spcBef>
                <a:spcPts val="200"/>
              </a:spcBef>
              <a:buFont typeface="Wingdings" pitchFamily="2" charset="2"/>
              <a:buChar char="Ø"/>
            </a:pPr>
            <a:r>
              <a:rPr lang="en-US" sz="1900" dirty="0"/>
              <a:t>PBC 6: Strengthened support for schools and OOSC through education outcomes funding </a:t>
            </a:r>
          </a:p>
          <a:p>
            <a:pPr lvl="0">
              <a:spcBef>
                <a:spcPts val="200"/>
              </a:spcBef>
              <a:buFont typeface="Wingdings" pitchFamily="2" charset="2"/>
              <a:buChar char="Ø"/>
            </a:pPr>
            <a:r>
              <a:rPr lang="en-US" sz="1900" dirty="0"/>
              <a:t>PBC 7: Strengthened support for continuity of learning, recovery and resilience in basic education </a:t>
            </a:r>
          </a:p>
        </p:txBody>
      </p:sp>
    </p:spTree>
    <p:extLst>
      <p:ext uri="{BB962C8B-B14F-4D97-AF65-F5344CB8AC3E}">
        <p14:creationId xmlns:p14="http://schemas.microsoft.com/office/powerpoint/2010/main" val="14471458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93BE8A-FBD6-4DA4-993A-098C727CE85C}"/>
              </a:ext>
            </a:extLst>
          </p:cNvPr>
          <p:cNvSpPr>
            <a:spLocks noGrp="1"/>
          </p:cNvSpPr>
          <p:nvPr>
            <p:ph type="title"/>
          </p:nvPr>
        </p:nvSpPr>
        <p:spPr/>
        <p:txBody>
          <a:bodyPr/>
          <a:lstStyle/>
          <a:p>
            <a:endParaRPr lang="en-GH" dirty="0"/>
          </a:p>
        </p:txBody>
      </p:sp>
      <p:sp>
        <p:nvSpPr>
          <p:cNvPr id="7" name="Content Placeholder 6">
            <a:extLst>
              <a:ext uri="{FF2B5EF4-FFF2-40B4-BE49-F238E27FC236}">
                <a16:creationId xmlns:a16="http://schemas.microsoft.com/office/drawing/2014/main" id="{FFBFC975-75CB-4F5B-B1D2-7DEAFC108B5A}"/>
              </a:ext>
            </a:extLst>
          </p:cNvPr>
          <p:cNvSpPr>
            <a:spLocks noGrp="1"/>
          </p:cNvSpPr>
          <p:nvPr>
            <p:ph idx="1"/>
          </p:nvPr>
        </p:nvSpPr>
        <p:spPr/>
        <p:txBody>
          <a:bodyPr/>
          <a:lstStyle/>
          <a:p>
            <a:endParaRPr lang="en-GH" dirty="0"/>
          </a:p>
        </p:txBody>
      </p:sp>
      <p:sp>
        <p:nvSpPr>
          <p:cNvPr id="8" name="Oval 7">
            <a:extLst>
              <a:ext uri="{FF2B5EF4-FFF2-40B4-BE49-F238E27FC236}">
                <a16:creationId xmlns:a16="http://schemas.microsoft.com/office/drawing/2014/main" id="{F4E9D65C-C433-408C-8B99-46836188029F}"/>
              </a:ext>
            </a:extLst>
          </p:cNvPr>
          <p:cNvSpPr/>
          <p:nvPr/>
        </p:nvSpPr>
        <p:spPr>
          <a:xfrm>
            <a:off x="2322286" y="154667"/>
            <a:ext cx="6560457" cy="174647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PBC 1.0a</a:t>
            </a:r>
          </a:p>
          <a:p>
            <a:pPr algn="ctr"/>
            <a:r>
              <a:rPr lang="en-TT" b="1" dirty="0"/>
              <a:t>Lesson observation tools</a:t>
            </a:r>
          </a:p>
          <a:p>
            <a:pPr algn="ctr"/>
            <a:r>
              <a:rPr lang="en-TT" b="1" dirty="0"/>
              <a:t>harmonized by NIB and</a:t>
            </a:r>
          </a:p>
          <a:p>
            <a:pPr algn="ctr"/>
            <a:r>
              <a:rPr lang="en-TT" b="1" dirty="0"/>
              <a:t>approved by MoE</a:t>
            </a:r>
            <a:r>
              <a:rPr lang="en-US" b="1" dirty="0"/>
              <a:t> </a:t>
            </a:r>
            <a:endParaRPr lang="en-GH" b="1" dirty="0"/>
          </a:p>
        </p:txBody>
      </p:sp>
      <p:sp>
        <p:nvSpPr>
          <p:cNvPr id="9" name="Rectangle: Rounded Corners 8">
            <a:extLst>
              <a:ext uri="{FF2B5EF4-FFF2-40B4-BE49-F238E27FC236}">
                <a16:creationId xmlns:a16="http://schemas.microsoft.com/office/drawing/2014/main" id="{6B645F44-6126-49F9-A034-9D2F8A4263CF}"/>
              </a:ext>
            </a:extLst>
          </p:cNvPr>
          <p:cNvSpPr/>
          <p:nvPr/>
        </p:nvSpPr>
        <p:spPr>
          <a:xfrm>
            <a:off x="1248230" y="1901146"/>
            <a:ext cx="8679542" cy="459173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The NIB will lead the development of a harmonized lesson observation</a:t>
            </a:r>
          </a:p>
          <a:p>
            <a:pPr algn="ctr"/>
            <a:r>
              <a:rPr lang="en-US" dirty="0"/>
              <a:t>tool, which will be used by district-, cluster- and school-level inspectors</a:t>
            </a:r>
          </a:p>
          <a:p>
            <a:pPr algn="ctr"/>
            <a:r>
              <a:rPr lang="en-TT" dirty="0"/>
              <a:t>and supervisors.</a:t>
            </a:r>
          </a:p>
          <a:p>
            <a:pPr algn="ctr"/>
            <a:r>
              <a:rPr lang="en-US" dirty="0"/>
              <a:t>The harmonized lesson observation tool will: (a) be discussed and</a:t>
            </a:r>
          </a:p>
          <a:p>
            <a:pPr algn="ctr"/>
            <a:r>
              <a:rPr lang="en-US" dirty="0"/>
              <a:t>agreed by relevant stakeholders including the NIB, NaCCA, NTC, and the</a:t>
            </a:r>
          </a:p>
          <a:p>
            <a:pPr algn="ctr"/>
            <a:r>
              <a:rPr lang="en-US" dirty="0"/>
              <a:t>GES; (b) be supported by an inspections handbook that provides clear</a:t>
            </a:r>
          </a:p>
          <a:p>
            <a:pPr algn="ctr"/>
            <a:r>
              <a:rPr lang="en-US" dirty="0"/>
              <a:t>and objective definitions for inspection standards for each indicator; (c)</a:t>
            </a:r>
          </a:p>
          <a:p>
            <a:pPr algn="ctr"/>
            <a:r>
              <a:rPr lang="en-US" dirty="0"/>
              <a:t>include indicators to measure gender and disability inclusiveness in</a:t>
            </a:r>
          </a:p>
          <a:p>
            <a:pPr algn="ctr"/>
            <a:r>
              <a:rPr lang="en-US" dirty="0"/>
              <a:t>teaching practices; and (d) allow for the measure of a numerical</a:t>
            </a:r>
          </a:p>
          <a:p>
            <a:pPr algn="ctr"/>
            <a:r>
              <a:rPr lang="en-TT" dirty="0"/>
              <a:t>aggregated score.</a:t>
            </a:r>
          </a:p>
          <a:p>
            <a:pPr algn="ctr"/>
            <a:r>
              <a:rPr lang="en-US" dirty="0"/>
              <a:t>Disburse 100 percent of eligible resources when the lesson observation</a:t>
            </a:r>
          </a:p>
          <a:p>
            <a:pPr algn="ctr"/>
            <a:r>
              <a:rPr lang="en-US" dirty="0"/>
              <a:t>tool meets the above criteria, is signed off by the MoE (chief director)</a:t>
            </a:r>
          </a:p>
          <a:p>
            <a:pPr algn="ctr"/>
            <a:r>
              <a:rPr lang="en-US" dirty="0"/>
              <a:t>for implementation and is satisfactory to the World Bank.</a:t>
            </a:r>
          </a:p>
          <a:p>
            <a:pPr algn="ctr"/>
            <a:r>
              <a:rPr lang="en-US" dirty="0"/>
              <a:t>Achievement on this DLR can roll over one year in to 2020 if not met in</a:t>
            </a:r>
          </a:p>
          <a:p>
            <a:pPr algn="ctr"/>
            <a:r>
              <a:rPr lang="en-GH" dirty="0"/>
              <a:t>2019.</a:t>
            </a:r>
          </a:p>
        </p:txBody>
      </p:sp>
      <p:sp>
        <p:nvSpPr>
          <p:cNvPr id="10" name="Oval 9">
            <a:extLst>
              <a:ext uri="{FF2B5EF4-FFF2-40B4-BE49-F238E27FC236}">
                <a16:creationId xmlns:a16="http://schemas.microsoft.com/office/drawing/2014/main" id="{18ED386D-A7E2-4892-B2E3-F31C7CA89B4A}"/>
              </a:ext>
            </a:extLst>
          </p:cNvPr>
          <p:cNvSpPr/>
          <p:nvPr/>
        </p:nvSpPr>
        <p:spPr>
          <a:xfrm>
            <a:off x="9563099" y="245043"/>
            <a:ext cx="1542144" cy="31496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u="sng" dirty="0"/>
              <a:t>FUNDING</a:t>
            </a:r>
          </a:p>
          <a:p>
            <a:pPr algn="ctr"/>
            <a:r>
              <a:rPr lang="en-US" dirty="0"/>
              <a:t>$ 8.00 Million</a:t>
            </a:r>
            <a:endParaRPr lang="en-GH" dirty="0"/>
          </a:p>
        </p:txBody>
      </p:sp>
    </p:spTree>
    <p:extLst>
      <p:ext uri="{BB962C8B-B14F-4D97-AF65-F5344CB8AC3E}">
        <p14:creationId xmlns:p14="http://schemas.microsoft.com/office/powerpoint/2010/main" val="29423871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93BE8A-FBD6-4DA4-993A-098C727CE85C}"/>
              </a:ext>
            </a:extLst>
          </p:cNvPr>
          <p:cNvSpPr>
            <a:spLocks noGrp="1"/>
          </p:cNvSpPr>
          <p:nvPr>
            <p:ph type="title"/>
          </p:nvPr>
        </p:nvSpPr>
        <p:spPr/>
        <p:txBody>
          <a:bodyPr/>
          <a:lstStyle/>
          <a:p>
            <a:endParaRPr lang="en-GH" dirty="0"/>
          </a:p>
        </p:txBody>
      </p:sp>
      <p:sp>
        <p:nvSpPr>
          <p:cNvPr id="7" name="Content Placeholder 6">
            <a:extLst>
              <a:ext uri="{FF2B5EF4-FFF2-40B4-BE49-F238E27FC236}">
                <a16:creationId xmlns:a16="http://schemas.microsoft.com/office/drawing/2014/main" id="{FFBFC975-75CB-4F5B-B1D2-7DEAFC108B5A}"/>
              </a:ext>
            </a:extLst>
          </p:cNvPr>
          <p:cNvSpPr>
            <a:spLocks noGrp="1"/>
          </p:cNvSpPr>
          <p:nvPr>
            <p:ph idx="1"/>
          </p:nvPr>
        </p:nvSpPr>
        <p:spPr/>
        <p:txBody>
          <a:bodyPr/>
          <a:lstStyle/>
          <a:p>
            <a:endParaRPr lang="en-GH" dirty="0"/>
          </a:p>
        </p:txBody>
      </p:sp>
      <p:sp>
        <p:nvSpPr>
          <p:cNvPr id="8" name="Oval 7">
            <a:extLst>
              <a:ext uri="{FF2B5EF4-FFF2-40B4-BE49-F238E27FC236}">
                <a16:creationId xmlns:a16="http://schemas.microsoft.com/office/drawing/2014/main" id="{F4E9D65C-C433-408C-8B99-46836188029F}"/>
              </a:ext>
            </a:extLst>
          </p:cNvPr>
          <p:cNvSpPr/>
          <p:nvPr/>
        </p:nvSpPr>
        <p:spPr>
          <a:xfrm>
            <a:off x="2322286" y="-237219"/>
            <a:ext cx="6560457" cy="206284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PBC 1.0b</a:t>
            </a:r>
          </a:p>
          <a:p>
            <a:pPr algn="ctr"/>
            <a:r>
              <a:rPr lang="en-TT" dirty="0"/>
              <a:t>National INSET Framework</a:t>
            </a:r>
          </a:p>
          <a:p>
            <a:pPr algn="ctr"/>
            <a:r>
              <a:rPr lang="en-US" dirty="0"/>
              <a:t>developed by NTC and GES</a:t>
            </a:r>
          </a:p>
          <a:p>
            <a:pPr algn="ctr"/>
            <a:r>
              <a:rPr lang="en-TT" dirty="0"/>
              <a:t>and approved by MoE.</a:t>
            </a:r>
            <a:endParaRPr lang="en-GH" b="1" dirty="0"/>
          </a:p>
        </p:txBody>
      </p:sp>
      <p:sp>
        <p:nvSpPr>
          <p:cNvPr id="9" name="Rectangle: Rounded Corners 8">
            <a:extLst>
              <a:ext uri="{FF2B5EF4-FFF2-40B4-BE49-F238E27FC236}">
                <a16:creationId xmlns:a16="http://schemas.microsoft.com/office/drawing/2014/main" id="{6B645F44-6126-49F9-A034-9D2F8A4263CF}"/>
              </a:ext>
            </a:extLst>
          </p:cNvPr>
          <p:cNvSpPr/>
          <p:nvPr/>
        </p:nvSpPr>
        <p:spPr>
          <a:xfrm>
            <a:off x="344714" y="1716768"/>
            <a:ext cx="10515600" cy="514123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t>VERIFICATION PROTOCOL</a:t>
            </a:r>
          </a:p>
          <a:p>
            <a:pPr algn="just"/>
            <a:r>
              <a:rPr lang="en-US" dirty="0"/>
              <a:t>The National INSET Framework will be developed by the GES. It will include the following sections: (a) instructions on how school-based, cluster-based and district-based INSET for teachers and district support teams will be rolled out;</a:t>
            </a:r>
          </a:p>
          <a:p>
            <a:pPr algn="just"/>
            <a:r>
              <a:rPr lang="en-US" dirty="0"/>
              <a:t>(b) guidelines on training for circuit supervisors on coaching and mentoring; </a:t>
            </a:r>
          </a:p>
          <a:p>
            <a:pPr algn="just"/>
            <a:r>
              <a:rPr lang="en-US" dirty="0"/>
              <a:t>(c) roadmap for the development of e-learning modules for standardized delivery of INSET where possible; </a:t>
            </a:r>
          </a:p>
          <a:p>
            <a:pPr algn="just"/>
            <a:r>
              <a:rPr lang="en-US" dirty="0"/>
              <a:t>(d) process to gather feedback from teachers to inform review of training modules and delivery; (e) process to assess quality of training modules and delivery;</a:t>
            </a:r>
          </a:p>
          <a:p>
            <a:pPr algn="just"/>
            <a:r>
              <a:rPr lang="en-US" dirty="0"/>
              <a:t>(f)roadmap for INSET linkage with points-based professional development and teacher training logs; and (g) integration within a professional learning calendar. It will prescribe INSET on areas including but not limited to curriculum orientation, targeted instruction, structured pedagogy, play-based and active learning pedagogy for KG teachers, gender responsive pedagogy, disability inclusiveness, child</a:t>
            </a:r>
          </a:p>
          <a:p>
            <a:pPr algn="just"/>
            <a:r>
              <a:rPr lang="en-TT" dirty="0"/>
              <a:t>protection and digital literacy.</a:t>
            </a:r>
          </a:p>
          <a:p>
            <a:pPr algn="just"/>
            <a:r>
              <a:rPr lang="en-US" dirty="0"/>
              <a:t>Disburse 100 percent of eligible resources when the INSET framework meets the above criteria, is signed off by the MoE (chief director) for implementation and is satisfactory to the World Bank.</a:t>
            </a:r>
          </a:p>
          <a:p>
            <a:pPr algn="just"/>
            <a:r>
              <a:rPr lang="en-US" dirty="0"/>
              <a:t>Achievement on this DLR can roll over one year in to 2020 if not met in </a:t>
            </a:r>
            <a:r>
              <a:rPr lang="en-GH" dirty="0"/>
              <a:t>2019.</a:t>
            </a:r>
            <a:endParaRPr lang="en-US" dirty="0"/>
          </a:p>
          <a:p>
            <a:pPr algn="just"/>
            <a:endParaRPr lang="en-GH" dirty="0"/>
          </a:p>
        </p:txBody>
      </p:sp>
      <p:sp>
        <p:nvSpPr>
          <p:cNvPr id="10" name="Oval 9">
            <a:extLst>
              <a:ext uri="{FF2B5EF4-FFF2-40B4-BE49-F238E27FC236}">
                <a16:creationId xmlns:a16="http://schemas.microsoft.com/office/drawing/2014/main" id="{18ED386D-A7E2-4892-B2E3-F31C7CA89B4A}"/>
              </a:ext>
            </a:extLst>
          </p:cNvPr>
          <p:cNvSpPr/>
          <p:nvPr/>
        </p:nvSpPr>
        <p:spPr>
          <a:xfrm>
            <a:off x="9563099" y="-393585"/>
            <a:ext cx="1542144" cy="31496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u="sng" dirty="0"/>
              <a:t>FUNDING</a:t>
            </a:r>
          </a:p>
          <a:p>
            <a:pPr algn="ctr"/>
            <a:r>
              <a:rPr lang="en-US" dirty="0"/>
              <a:t>$ 5.00 Million</a:t>
            </a:r>
            <a:endParaRPr lang="en-GH" dirty="0"/>
          </a:p>
        </p:txBody>
      </p:sp>
    </p:spTree>
    <p:extLst>
      <p:ext uri="{BB962C8B-B14F-4D97-AF65-F5344CB8AC3E}">
        <p14:creationId xmlns:p14="http://schemas.microsoft.com/office/powerpoint/2010/main" val="9356963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93BE8A-FBD6-4DA4-993A-098C727CE85C}"/>
              </a:ext>
            </a:extLst>
          </p:cNvPr>
          <p:cNvSpPr>
            <a:spLocks noGrp="1"/>
          </p:cNvSpPr>
          <p:nvPr>
            <p:ph type="title"/>
          </p:nvPr>
        </p:nvSpPr>
        <p:spPr/>
        <p:txBody>
          <a:bodyPr/>
          <a:lstStyle/>
          <a:p>
            <a:endParaRPr lang="en-GH" dirty="0"/>
          </a:p>
        </p:txBody>
      </p:sp>
      <p:sp>
        <p:nvSpPr>
          <p:cNvPr id="7" name="Content Placeholder 6">
            <a:extLst>
              <a:ext uri="{FF2B5EF4-FFF2-40B4-BE49-F238E27FC236}">
                <a16:creationId xmlns:a16="http://schemas.microsoft.com/office/drawing/2014/main" id="{FFBFC975-75CB-4F5B-B1D2-7DEAFC108B5A}"/>
              </a:ext>
            </a:extLst>
          </p:cNvPr>
          <p:cNvSpPr>
            <a:spLocks noGrp="1"/>
          </p:cNvSpPr>
          <p:nvPr>
            <p:ph idx="1"/>
          </p:nvPr>
        </p:nvSpPr>
        <p:spPr/>
        <p:txBody>
          <a:bodyPr/>
          <a:lstStyle/>
          <a:p>
            <a:endParaRPr lang="en-GH" dirty="0"/>
          </a:p>
        </p:txBody>
      </p:sp>
      <p:sp>
        <p:nvSpPr>
          <p:cNvPr id="8" name="Oval 7">
            <a:extLst>
              <a:ext uri="{FF2B5EF4-FFF2-40B4-BE49-F238E27FC236}">
                <a16:creationId xmlns:a16="http://schemas.microsoft.com/office/drawing/2014/main" id="{F4E9D65C-C433-408C-8B99-46836188029F}"/>
              </a:ext>
            </a:extLst>
          </p:cNvPr>
          <p:cNvSpPr/>
          <p:nvPr/>
        </p:nvSpPr>
        <p:spPr>
          <a:xfrm>
            <a:off x="2322286" y="-237219"/>
            <a:ext cx="6560457" cy="206284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PBC 1.1</a:t>
            </a:r>
          </a:p>
          <a:p>
            <a:pPr algn="ctr"/>
            <a:r>
              <a:rPr lang="en-TT" dirty="0"/>
              <a:t>Baseline on teaching</a:t>
            </a:r>
          </a:p>
          <a:p>
            <a:pPr algn="ctr"/>
            <a:r>
              <a:rPr lang="en-TT" dirty="0"/>
              <a:t>practices in targeted</a:t>
            </a:r>
          </a:p>
          <a:p>
            <a:pPr algn="ctr"/>
            <a:r>
              <a:rPr lang="en-TT" dirty="0"/>
              <a:t>schools established</a:t>
            </a:r>
            <a:endParaRPr lang="en-GH" b="1" dirty="0"/>
          </a:p>
        </p:txBody>
      </p:sp>
      <p:sp>
        <p:nvSpPr>
          <p:cNvPr id="9" name="Rectangle: Rounded Corners 8">
            <a:extLst>
              <a:ext uri="{FF2B5EF4-FFF2-40B4-BE49-F238E27FC236}">
                <a16:creationId xmlns:a16="http://schemas.microsoft.com/office/drawing/2014/main" id="{6B645F44-6126-49F9-A034-9D2F8A4263CF}"/>
              </a:ext>
            </a:extLst>
          </p:cNvPr>
          <p:cNvSpPr/>
          <p:nvPr/>
        </p:nvSpPr>
        <p:spPr>
          <a:xfrm>
            <a:off x="1086757" y="1690688"/>
            <a:ext cx="8782957" cy="465500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t>VERIFICATION PROTOCOL</a:t>
            </a:r>
          </a:p>
          <a:p>
            <a:r>
              <a:rPr lang="en-US" dirty="0"/>
              <a:t>The baseline is determined using the harmonized lesson observation tool and school level sampling protocols (number of English and mathematics classes observed) as laid out in the Ghana National </a:t>
            </a:r>
            <a:r>
              <a:rPr lang="en-TT" dirty="0"/>
              <a:t>Inspections Handbook.</a:t>
            </a:r>
          </a:p>
          <a:p>
            <a:endParaRPr lang="en-TT" dirty="0"/>
          </a:p>
          <a:p>
            <a:r>
              <a:rPr lang="en-US" dirty="0"/>
              <a:t>The NIB collects data in a representative sample of targeted schools. TA will be provided for quality assurance on inspection tool and rating definitions, sampling strategy, training of inspectors, data collection, data entry and analysis, and reporting.</a:t>
            </a:r>
          </a:p>
          <a:p>
            <a:endParaRPr lang="en-US" dirty="0"/>
          </a:p>
          <a:p>
            <a:r>
              <a:rPr lang="en-US" dirty="0"/>
              <a:t>TA will develop a quality assurance report on the collection and reporting of baseline data. Disburse 100 percent of eligible resources upon submission of the report to the MoE (PBME).</a:t>
            </a:r>
            <a:endParaRPr lang="en-GH" dirty="0"/>
          </a:p>
        </p:txBody>
      </p:sp>
      <p:sp>
        <p:nvSpPr>
          <p:cNvPr id="10" name="Oval 9">
            <a:extLst>
              <a:ext uri="{FF2B5EF4-FFF2-40B4-BE49-F238E27FC236}">
                <a16:creationId xmlns:a16="http://schemas.microsoft.com/office/drawing/2014/main" id="{18ED386D-A7E2-4892-B2E3-F31C7CA89B4A}"/>
              </a:ext>
            </a:extLst>
          </p:cNvPr>
          <p:cNvSpPr/>
          <p:nvPr/>
        </p:nvSpPr>
        <p:spPr>
          <a:xfrm>
            <a:off x="9563099" y="-393585"/>
            <a:ext cx="1542144" cy="31496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u="sng" dirty="0"/>
              <a:t>FUNDING</a:t>
            </a:r>
          </a:p>
          <a:p>
            <a:pPr algn="ctr"/>
            <a:r>
              <a:rPr lang="en-US" dirty="0"/>
              <a:t>$ 10.00 Million</a:t>
            </a:r>
            <a:endParaRPr lang="en-GH" dirty="0"/>
          </a:p>
        </p:txBody>
      </p:sp>
    </p:spTree>
    <p:extLst>
      <p:ext uri="{BB962C8B-B14F-4D97-AF65-F5344CB8AC3E}">
        <p14:creationId xmlns:p14="http://schemas.microsoft.com/office/powerpoint/2010/main" val="6727172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93BE8A-FBD6-4DA4-993A-098C727CE85C}"/>
              </a:ext>
            </a:extLst>
          </p:cNvPr>
          <p:cNvSpPr>
            <a:spLocks noGrp="1"/>
          </p:cNvSpPr>
          <p:nvPr>
            <p:ph type="title"/>
          </p:nvPr>
        </p:nvSpPr>
        <p:spPr/>
        <p:txBody>
          <a:bodyPr/>
          <a:lstStyle/>
          <a:p>
            <a:endParaRPr lang="en-GH" dirty="0"/>
          </a:p>
        </p:txBody>
      </p:sp>
      <p:sp>
        <p:nvSpPr>
          <p:cNvPr id="7" name="Content Placeholder 6">
            <a:extLst>
              <a:ext uri="{FF2B5EF4-FFF2-40B4-BE49-F238E27FC236}">
                <a16:creationId xmlns:a16="http://schemas.microsoft.com/office/drawing/2014/main" id="{FFBFC975-75CB-4F5B-B1D2-7DEAFC108B5A}"/>
              </a:ext>
            </a:extLst>
          </p:cNvPr>
          <p:cNvSpPr>
            <a:spLocks noGrp="1"/>
          </p:cNvSpPr>
          <p:nvPr>
            <p:ph idx="1"/>
          </p:nvPr>
        </p:nvSpPr>
        <p:spPr/>
        <p:txBody>
          <a:bodyPr/>
          <a:lstStyle/>
          <a:p>
            <a:endParaRPr lang="en-GH" dirty="0"/>
          </a:p>
        </p:txBody>
      </p:sp>
      <p:sp>
        <p:nvSpPr>
          <p:cNvPr id="8" name="Oval 7">
            <a:extLst>
              <a:ext uri="{FF2B5EF4-FFF2-40B4-BE49-F238E27FC236}">
                <a16:creationId xmlns:a16="http://schemas.microsoft.com/office/drawing/2014/main" id="{F4E9D65C-C433-408C-8B99-46836188029F}"/>
              </a:ext>
            </a:extLst>
          </p:cNvPr>
          <p:cNvSpPr/>
          <p:nvPr/>
        </p:nvSpPr>
        <p:spPr>
          <a:xfrm>
            <a:off x="2322286" y="-237219"/>
            <a:ext cx="6560457" cy="206284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PBC 1.2</a:t>
            </a:r>
          </a:p>
          <a:p>
            <a:pPr algn="ctr"/>
            <a:r>
              <a:rPr lang="en-TT" dirty="0"/>
              <a:t>Number of targeted</a:t>
            </a:r>
          </a:p>
          <a:p>
            <a:pPr algn="ctr"/>
            <a:r>
              <a:rPr lang="en-TT" dirty="0"/>
              <a:t>schools trained in targeted</a:t>
            </a:r>
          </a:p>
          <a:p>
            <a:pPr algn="ctr"/>
            <a:r>
              <a:rPr lang="en-TT" dirty="0"/>
              <a:t>instruction</a:t>
            </a:r>
            <a:endParaRPr lang="en-GH" b="1" dirty="0"/>
          </a:p>
        </p:txBody>
      </p:sp>
      <p:sp>
        <p:nvSpPr>
          <p:cNvPr id="9" name="Rectangle: Rounded Corners 8">
            <a:extLst>
              <a:ext uri="{FF2B5EF4-FFF2-40B4-BE49-F238E27FC236}">
                <a16:creationId xmlns:a16="http://schemas.microsoft.com/office/drawing/2014/main" id="{6B645F44-6126-49F9-A034-9D2F8A4263CF}"/>
              </a:ext>
            </a:extLst>
          </p:cNvPr>
          <p:cNvSpPr/>
          <p:nvPr/>
        </p:nvSpPr>
        <p:spPr>
          <a:xfrm>
            <a:off x="1086757" y="1690688"/>
            <a:ext cx="8782957" cy="465500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t>VERIFICATION PROTOCOL</a:t>
            </a:r>
          </a:p>
          <a:p>
            <a:r>
              <a:rPr lang="en-US" dirty="0"/>
              <a:t>The GES (DTSTs) record number of targeted schools trained in targeted instruction (TI). Targeted instruction refers to teaching students at their level of knowledge, and not their grade level.</a:t>
            </a:r>
          </a:p>
          <a:p>
            <a:r>
              <a:rPr lang="en-US" dirty="0"/>
              <a:t>Each targeted instruction trained school must receive three training sessions of five days, three days, and two days across the three school terms. Training records are</a:t>
            </a:r>
          </a:p>
          <a:p>
            <a:r>
              <a:rPr lang="en-TT" dirty="0"/>
              <a:t>compiled by GES.</a:t>
            </a:r>
          </a:p>
          <a:p>
            <a:r>
              <a:rPr lang="en-US" dirty="0"/>
              <a:t>For each targeted school receiving the core targeted instruction training once during the course of the project disburse US$1,000.</a:t>
            </a:r>
          </a:p>
          <a:p>
            <a:r>
              <a:rPr lang="en-US" dirty="0"/>
              <a:t>Funding formula: US$1,000 unit cost* number of schools receiving core targeted instruction training in years 2020 and 2021 up to a ceiling of </a:t>
            </a:r>
            <a:r>
              <a:rPr lang="en-TT" dirty="0"/>
              <a:t>US$10 million.</a:t>
            </a:r>
          </a:p>
          <a:p>
            <a:r>
              <a:rPr lang="en-US" dirty="0"/>
              <a:t>The IVA verifies the number of schools trained in targeted instruction using a sample from training records submitted by the GES.</a:t>
            </a:r>
          </a:p>
          <a:p>
            <a:r>
              <a:rPr lang="en-US" i="1" dirty="0"/>
              <a:t>Target: 10,000 targeted schools trained in targeted instruction</a:t>
            </a:r>
            <a:r>
              <a:rPr lang="en-US" dirty="0"/>
              <a:t>.</a:t>
            </a:r>
            <a:endParaRPr lang="en-GH" dirty="0"/>
          </a:p>
        </p:txBody>
      </p:sp>
      <p:sp>
        <p:nvSpPr>
          <p:cNvPr id="10" name="Oval 9">
            <a:extLst>
              <a:ext uri="{FF2B5EF4-FFF2-40B4-BE49-F238E27FC236}">
                <a16:creationId xmlns:a16="http://schemas.microsoft.com/office/drawing/2014/main" id="{18ED386D-A7E2-4892-B2E3-F31C7CA89B4A}"/>
              </a:ext>
            </a:extLst>
          </p:cNvPr>
          <p:cNvSpPr/>
          <p:nvPr/>
        </p:nvSpPr>
        <p:spPr>
          <a:xfrm>
            <a:off x="9563099" y="-393585"/>
            <a:ext cx="1542144" cy="31496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u="sng" dirty="0"/>
              <a:t>FUNDING</a:t>
            </a:r>
          </a:p>
          <a:p>
            <a:pPr algn="ctr"/>
            <a:r>
              <a:rPr lang="en-US" dirty="0"/>
              <a:t>$ 10.00 Million</a:t>
            </a:r>
            <a:endParaRPr lang="en-GH" dirty="0"/>
          </a:p>
        </p:txBody>
      </p:sp>
    </p:spTree>
    <p:extLst>
      <p:ext uri="{BB962C8B-B14F-4D97-AF65-F5344CB8AC3E}">
        <p14:creationId xmlns:p14="http://schemas.microsoft.com/office/powerpoint/2010/main" val="23484729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93BE8A-FBD6-4DA4-993A-098C727CE85C}"/>
              </a:ext>
            </a:extLst>
          </p:cNvPr>
          <p:cNvSpPr>
            <a:spLocks noGrp="1"/>
          </p:cNvSpPr>
          <p:nvPr>
            <p:ph type="title"/>
          </p:nvPr>
        </p:nvSpPr>
        <p:spPr/>
        <p:txBody>
          <a:bodyPr/>
          <a:lstStyle/>
          <a:p>
            <a:endParaRPr lang="en-GH" dirty="0"/>
          </a:p>
        </p:txBody>
      </p:sp>
      <p:sp>
        <p:nvSpPr>
          <p:cNvPr id="7" name="Content Placeholder 6">
            <a:extLst>
              <a:ext uri="{FF2B5EF4-FFF2-40B4-BE49-F238E27FC236}">
                <a16:creationId xmlns:a16="http://schemas.microsoft.com/office/drawing/2014/main" id="{FFBFC975-75CB-4F5B-B1D2-7DEAFC108B5A}"/>
              </a:ext>
            </a:extLst>
          </p:cNvPr>
          <p:cNvSpPr>
            <a:spLocks noGrp="1"/>
          </p:cNvSpPr>
          <p:nvPr>
            <p:ph idx="1"/>
          </p:nvPr>
        </p:nvSpPr>
        <p:spPr/>
        <p:txBody>
          <a:bodyPr/>
          <a:lstStyle/>
          <a:p>
            <a:endParaRPr lang="en-GH" dirty="0"/>
          </a:p>
        </p:txBody>
      </p:sp>
      <p:sp>
        <p:nvSpPr>
          <p:cNvPr id="8" name="Oval 7">
            <a:extLst>
              <a:ext uri="{FF2B5EF4-FFF2-40B4-BE49-F238E27FC236}">
                <a16:creationId xmlns:a16="http://schemas.microsoft.com/office/drawing/2014/main" id="{F4E9D65C-C433-408C-8B99-46836188029F}"/>
              </a:ext>
            </a:extLst>
          </p:cNvPr>
          <p:cNvSpPr/>
          <p:nvPr/>
        </p:nvSpPr>
        <p:spPr>
          <a:xfrm>
            <a:off x="2322286" y="-237219"/>
            <a:ext cx="6560457" cy="206284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PBC 1.3</a:t>
            </a:r>
          </a:p>
          <a:p>
            <a:pPr algn="ctr"/>
            <a:r>
              <a:rPr lang="en-TT" dirty="0"/>
              <a:t>Number of targeted</a:t>
            </a:r>
          </a:p>
          <a:p>
            <a:pPr algn="ctr"/>
            <a:r>
              <a:rPr lang="en-TT" dirty="0"/>
              <a:t>schools with continuous</a:t>
            </a:r>
          </a:p>
          <a:p>
            <a:pPr algn="ctr"/>
            <a:r>
              <a:rPr lang="en-TT" dirty="0"/>
              <a:t>coaching and mentoring</a:t>
            </a:r>
          </a:p>
          <a:p>
            <a:pPr algn="ctr"/>
            <a:r>
              <a:rPr lang="en-TT" dirty="0"/>
              <a:t>support</a:t>
            </a:r>
            <a:endParaRPr lang="en-GH" b="1" dirty="0"/>
          </a:p>
        </p:txBody>
      </p:sp>
      <p:sp>
        <p:nvSpPr>
          <p:cNvPr id="9" name="Rectangle: Rounded Corners 8">
            <a:extLst>
              <a:ext uri="{FF2B5EF4-FFF2-40B4-BE49-F238E27FC236}">
                <a16:creationId xmlns:a16="http://schemas.microsoft.com/office/drawing/2014/main" id="{6B645F44-6126-49F9-A034-9D2F8A4263CF}"/>
              </a:ext>
            </a:extLst>
          </p:cNvPr>
          <p:cNvSpPr/>
          <p:nvPr/>
        </p:nvSpPr>
        <p:spPr>
          <a:xfrm>
            <a:off x="1086757" y="1690688"/>
            <a:ext cx="9247414" cy="465500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t>VERIFICATION PROTOCOL</a:t>
            </a:r>
          </a:p>
          <a:p>
            <a:r>
              <a:rPr lang="en-US" dirty="0"/>
              <a:t>The circuit supervisors conduct coaching and mentoring visits to targeted schools, which includes classroom observation of teacher instruction followed by feedback to the observed teacher. They record visits using tablet-based monitoring with GPS and time stamp based on the harmonized lesson observation tool. Schools also maintain records </a:t>
            </a:r>
            <a:r>
              <a:rPr lang="en-TT" dirty="0"/>
              <a:t>in visitor logbooks.</a:t>
            </a:r>
          </a:p>
          <a:p>
            <a:r>
              <a:rPr lang="en-US" dirty="0"/>
              <a:t>For each targeted school receiving a minimum of three coaching visits annually, disburse US$400. Disbursements cannot be made against achievement of DLR in the same school more than once in an academic.</a:t>
            </a:r>
            <a:r>
              <a:rPr lang="en-TT" dirty="0"/>
              <a:t> year.</a:t>
            </a:r>
          </a:p>
          <a:p>
            <a:r>
              <a:rPr lang="en-US" dirty="0"/>
              <a:t>IVA verifies the number of schools receiving continuous coaching and mentoring support by compiling data from tablet-based monitoring and verifying in a sample of targeted schools by reviewing visitor logbooks.</a:t>
            </a:r>
          </a:p>
          <a:p>
            <a:r>
              <a:rPr lang="en-US" dirty="0"/>
              <a:t>Funding formula: US$400 unit cost * number of targeted schools receiving a minimum of three coaching visits annually each of the years of 2021, 2022, 2023, and 2024 up to a ceiling of US$12 million.</a:t>
            </a:r>
            <a:endParaRPr lang="en-GH" dirty="0"/>
          </a:p>
        </p:txBody>
      </p:sp>
      <p:sp>
        <p:nvSpPr>
          <p:cNvPr id="10" name="Oval 9">
            <a:extLst>
              <a:ext uri="{FF2B5EF4-FFF2-40B4-BE49-F238E27FC236}">
                <a16:creationId xmlns:a16="http://schemas.microsoft.com/office/drawing/2014/main" id="{18ED386D-A7E2-4892-B2E3-F31C7CA89B4A}"/>
              </a:ext>
            </a:extLst>
          </p:cNvPr>
          <p:cNvSpPr/>
          <p:nvPr/>
        </p:nvSpPr>
        <p:spPr>
          <a:xfrm>
            <a:off x="9563099" y="-393585"/>
            <a:ext cx="1542144" cy="31496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u="sng" dirty="0"/>
              <a:t>FUNDING</a:t>
            </a:r>
          </a:p>
          <a:p>
            <a:pPr algn="ctr"/>
            <a:r>
              <a:rPr lang="en-US" dirty="0"/>
              <a:t>$ 12.00 Million</a:t>
            </a:r>
            <a:endParaRPr lang="en-GH" dirty="0"/>
          </a:p>
        </p:txBody>
      </p:sp>
    </p:spTree>
    <p:extLst>
      <p:ext uri="{BB962C8B-B14F-4D97-AF65-F5344CB8AC3E}">
        <p14:creationId xmlns:p14="http://schemas.microsoft.com/office/powerpoint/2010/main" val="3661154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93BE8A-FBD6-4DA4-993A-098C727CE85C}"/>
              </a:ext>
            </a:extLst>
          </p:cNvPr>
          <p:cNvSpPr>
            <a:spLocks noGrp="1"/>
          </p:cNvSpPr>
          <p:nvPr>
            <p:ph type="title"/>
          </p:nvPr>
        </p:nvSpPr>
        <p:spPr/>
        <p:txBody>
          <a:bodyPr/>
          <a:lstStyle/>
          <a:p>
            <a:endParaRPr lang="en-GH" dirty="0"/>
          </a:p>
        </p:txBody>
      </p:sp>
      <p:sp>
        <p:nvSpPr>
          <p:cNvPr id="7" name="Content Placeholder 6">
            <a:extLst>
              <a:ext uri="{FF2B5EF4-FFF2-40B4-BE49-F238E27FC236}">
                <a16:creationId xmlns:a16="http://schemas.microsoft.com/office/drawing/2014/main" id="{FFBFC975-75CB-4F5B-B1D2-7DEAFC108B5A}"/>
              </a:ext>
            </a:extLst>
          </p:cNvPr>
          <p:cNvSpPr>
            <a:spLocks noGrp="1"/>
          </p:cNvSpPr>
          <p:nvPr>
            <p:ph idx="1"/>
          </p:nvPr>
        </p:nvSpPr>
        <p:spPr/>
        <p:txBody>
          <a:bodyPr/>
          <a:lstStyle/>
          <a:p>
            <a:endParaRPr lang="en-GH" dirty="0"/>
          </a:p>
        </p:txBody>
      </p:sp>
      <p:sp>
        <p:nvSpPr>
          <p:cNvPr id="8" name="Oval 7">
            <a:extLst>
              <a:ext uri="{FF2B5EF4-FFF2-40B4-BE49-F238E27FC236}">
                <a16:creationId xmlns:a16="http://schemas.microsoft.com/office/drawing/2014/main" id="{F4E9D65C-C433-408C-8B99-46836188029F}"/>
              </a:ext>
            </a:extLst>
          </p:cNvPr>
          <p:cNvSpPr/>
          <p:nvPr/>
        </p:nvSpPr>
        <p:spPr>
          <a:xfrm>
            <a:off x="2322286" y="-237219"/>
            <a:ext cx="6560457" cy="206284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PBC 1.4</a:t>
            </a:r>
          </a:p>
          <a:p>
            <a:pPr algn="ctr"/>
            <a:r>
              <a:rPr lang="en-TT" dirty="0"/>
              <a:t>Percentage point increase </a:t>
            </a:r>
            <a:r>
              <a:rPr lang="en-US" dirty="0"/>
              <a:t>from baseline in percent of </a:t>
            </a:r>
            <a:r>
              <a:rPr lang="en-TT" dirty="0"/>
              <a:t>targeted schools with</a:t>
            </a:r>
          </a:p>
          <a:p>
            <a:pPr algn="ctr"/>
            <a:r>
              <a:rPr lang="en-TT" dirty="0"/>
              <a:t>teaching practices meeting inspection standards of teaching practices</a:t>
            </a:r>
            <a:endParaRPr lang="en-GH" b="1" dirty="0"/>
          </a:p>
        </p:txBody>
      </p:sp>
      <p:sp>
        <p:nvSpPr>
          <p:cNvPr id="9" name="Rectangle: Rounded Corners 8">
            <a:extLst>
              <a:ext uri="{FF2B5EF4-FFF2-40B4-BE49-F238E27FC236}">
                <a16:creationId xmlns:a16="http://schemas.microsoft.com/office/drawing/2014/main" id="{6B645F44-6126-49F9-A034-9D2F8A4263CF}"/>
              </a:ext>
            </a:extLst>
          </p:cNvPr>
          <p:cNvSpPr/>
          <p:nvPr/>
        </p:nvSpPr>
        <p:spPr>
          <a:xfrm>
            <a:off x="522514" y="1690688"/>
            <a:ext cx="10406743" cy="516731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a:t>VERIFICATION PROTOCOL</a:t>
            </a:r>
          </a:p>
          <a:p>
            <a:r>
              <a:rPr lang="en-US" sz="3200" dirty="0"/>
              <a:t>Teaching practices are defined by inspection standards where 1= Unsatisfactory; 2= Satisfactory; 3= Good; and 4= Outstanding. </a:t>
            </a:r>
          </a:p>
          <a:p>
            <a:endParaRPr lang="en-TT" sz="3200" dirty="0"/>
          </a:p>
          <a:p>
            <a:r>
              <a:rPr lang="en-US" sz="3200" dirty="0"/>
              <a:t>For every percentage point increase above baseline in percent of targeted schools meeting inspection standard ‘3’ (=Good), disburse </a:t>
            </a:r>
            <a:r>
              <a:rPr lang="en-TT" sz="3200" dirty="0"/>
              <a:t>US$200,000.</a:t>
            </a:r>
          </a:p>
        </p:txBody>
      </p:sp>
      <p:sp>
        <p:nvSpPr>
          <p:cNvPr id="10" name="Oval 9">
            <a:extLst>
              <a:ext uri="{FF2B5EF4-FFF2-40B4-BE49-F238E27FC236}">
                <a16:creationId xmlns:a16="http://schemas.microsoft.com/office/drawing/2014/main" id="{18ED386D-A7E2-4892-B2E3-F31C7CA89B4A}"/>
              </a:ext>
            </a:extLst>
          </p:cNvPr>
          <p:cNvSpPr/>
          <p:nvPr/>
        </p:nvSpPr>
        <p:spPr>
          <a:xfrm>
            <a:off x="9563099" y="-393585"/>
            <a:ext cx="1542144" cy="31496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u="sng" dirty="0"/>
              <a:t>FUNDING</a:t>
            </a:r>
          </a:p>
          <a:p>
            <a:pPr algn="ctr"/>
            <a:r>
              <a:rPr lang="en-US" dirty="0"/>
              <a:t>$ 5.00 Million</a:t>
            </a:r>
            <a:endParaRPr lang="en-GH" dirty="0"/>
          </a:p>
        </p:txBody>
      </p:sp>
    </p:spTree>
    <p:extLst>
      <p:ext uri="{BB962C8B-B14F-4D97-AF65-F5344CB8AC3E}">
        <p14:creationId xmlns:p14="http://schemas.microsoft.com/office/powerpoint/2010/main" val="382681368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3960</TotalTime>
  <Words>1995</Words>
  <Application>Microsoft Office PowerPoint</Application>
  <PresentationFormat>Widescreen</PresentationFormat>
  <Paragraphs>180</Paragraphs>
  <Slides>16</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16</vt:i4>
      </vt:variant>
    </vt:vector>
  </HeadingPairs>
  <TitlesOfParts>
    <vt:vector size="22" baseType="lpstr">
      <vt:lpstr>Arial</vt:lpstr>
      <vt:lpstr>Calibri</vt:lpstr>
      <vt:lpstr>Calibri Light</vt:lpstr>
      <vt:lpstr>Times New Roman</vt:lpstr>
      <vt:lpstr>Wingdings</vt:lpstr>
      <vt:lpstr>Office Theme</vt:lpstr>
      <vt:lpstr>GALOP</vt:lpstr>
      <vt:lpstr>GALOP – Results-Based Project</vt:lpstr>
      <vt:lpstr>Performance Based Conditions (PBC)</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GALOP</dc:title>
  <dc:creator>Denise Stolt</dc:creator>
  <cp:lastModifiedBy>Emmanuel Asare</cp:lastModifiedBy>
  <cp:revision>24</cp:revision>
  <dcterms:created xsi:type="dcterms:W3CDTF">2020-06-16T10:25:52Z</dcterms:created>
  <dcterms:modified xsi:type="dcterms:W3CDTF">2020-11-16T16:57:26Z</dcterms:modified>
</cp:coreProperties>
</file>